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00.xml" ContentType="application/vnd.ms-office.chartcolorstyle+xml"/>
  <Override PartName="/ppt/charts/colors101.xml" ContentType="application/vnd.ms-office.chartcolorstyle+xml"/>
  <Override PartName="/ppt/charts/colors102.xml" ContentType="application/vnd.ms-office.chartcolorstyle+xml"/>
  <Override PartName="/ppt/charts/colors103.xml" ContentType="application/vnd.ms-office.chartcolorstyle+xml"/>
  <Override PartName="/ppt/charts/colors104.xml" ContentType="application/vnd.ms-office.chartcolorstyle+xml"/>
  <Override PartName="/ppt/charts/colors105.xml" ContentType="application/vnd.ms-office.chartcolorstyle+xml"/>
  <Override PartName="/ppt/charts/colors106.xml" ContentType="application/vnd.ms-office.chartcolorstyle+xml"/>
  <Override PartName="/ppt/charts/colors107.xml" ContentType="application/vnd.ms-office.chartcolorstyle+xml"/>
  <Override PartName="/ppt/charts/colors108.xml" ContentType="application/vnd.ms-office.chartcolorstyle+xml"/>
  <Override PartName="/ppt/charts/colors109.xml" ContentType="application/vnd.ms-office.chartcolorstyle+xml"/>
  <Override PartName="/ppt/charts/colors11.xml" ContentType="application/vnd.ms-office.chartcolorstyle+xml"/>
  <Override PartName="/ppt/charts/colors110.xml" ContentType="application/vnd.ms-office.chartcolorstyle+xml"/>
  <Override PartName="/ppt/charts/colors111.xml" ContentType="application/vnd.ms-office.chartcolorstyle+xml"/>
  <Override PartName="/ppt/charts/colors112.xml" ContentType="application/vnd.ms-office.chartcolorstyle+xml"/>
  <Override PartName="/ppt/charts/colors113.xml" ContentType="application/vnd.ms-office.chartcolorstyle+xml"/>
  <Override PartName="/ppt/charts/colors114.xml" ContentType="application/vnd.ms-office.chartcolorstyle+xml"/>
  <Override PartName="/ppt/charts/colors115.xml" ContentType="application/vnd.ms-office.chartcolorstyle+xml"/>
  <Override PartName="/ppt/charts/colors116.xml" ContentType="application/vnd.ms-office.chartcolorstyle+xml"/>
  <Override PartName="/ppt/charts/colors117.xml" ContentType="application/vnd.ms-office.chartcolorstyle+xml"/>
  <Override PartName="/ppt/charts/colors118.xml" ContentType="application/vnd.ms-office.chartcolorstyle+xml"/>
  <Override PartName="/ppt/charts/colors119.xml" ContentType="application/vnd.ms-office.chartcolorstyle+xml"/>
  <Override PartName="/ppt/charts/colors12.xml" ContentType="application/vnd.ms-office.chartcolorstyle+xml"/>
  <Override PartName="/ppt/charts/colors120.xml" ContentType="application/vnd.ms-office.chartcolorstyle+xml"/>
  <Override PartName="/ppt/charts/colors121.xml" ContentType="application/vnd.ms-office.chartcolorstyle+xml"/>
  <Override PartName="/ppt/charts/colors122.xml" ContentType="application/vnd.ms-office.chartcolorstyle+xml"/>
  <Override PartName="/ppt/charts/colors123.xml" ContentType="application/vnd.ms-office.chartcolorstyle+xml"/>
  <Override PartName="/ppt/charts/colors124.xml" ContentType="application/vnd.ms-office.chartcolorstyle+xml"/>
  <Override PartName="/ppt/charts/colors125.xml" ContentType="application/vnd.ms-office.chartcolorstyle+xml"/>
  <Override PartName="/ppt/charts/colors126.xml" ContentType="application/vnd.ms-office.chartcolorstyle+xml"/>
  <Override PartName="/ppt/charts/colors127.xml" ContentType="application/vnd.ms-office.chartcolorstyle+xml"/>
  <Override PartName="/ppt/charts/colors128.xml" ContentType="application/vnd.ms-office.chartcolorstyle+xml"/>
  <Override PartName="/ppt/charts/colors129.xml" ContentType="application/vnd.ms-office.chartcolorstyle+xml"/>
  <Override PartName="/ppt/charts/colors13.xml" ContentType="application/vnd.ms-office.chartcolorstyle+xml"/>
  <Override PartName="/ppt/charts/colors130.xml" ContentType="application/vnd.ms-office.chartcolorstyle+xml"/>
  <Override PartName="/ppt/charts/colors131.xml" ContentType="application/vnd.ms-office.chartcolorstyle+xml"/>
  <Override PartName="/ppt/charts/colors132.xml" ContentType="application/vnd.ms-office.chartcolorstyle+xml"/>
  <Override PartName="/ppt/charts/colors133.xml" ContentType="application/vnd.ms-office.chartcolorstyle+xml"/>
  <Override PartName="/ppt/charts/colors134.xml" ContentType="application/vnd.ms-office.chartcolorstyle+xml"/>
  <Override PartName="/ppt/charts/colors135.xml" ContentType="application/vnd.ms-office.chartcolorstyle+xml"/>
  <Override PartName="/ppt/charts/colors136.xml" ContentType="application/vnd.ms-office.chartcolorstyle+xml"/>
  <Override PartName="/ppt/charts/colors137.xml" ContentType="application/vnd.ms-office.chartcolorstyle+xml"/>
  <Override PartName="/ppt/charts/colors138.xml" ContentType="application/vnd.ms-office.chartcolorstyle+xml"/>
  <Override PartName="/ppt/charts/colors139.xml" ContentType="application/vnd.ms-office.chartcolorstyle+xml"/>
  <Override PartName="/ppt/charts/colors14.xml" ContentType="application/vnd.ms-office.chartcolorstyle+xml"/>
  <Override PartName="/ppt/charts/colors140.xml" ContentType="application/vnd.ms-office.chartcolorstyle+xml"/>
  <Override PartName="/ppt/charts/colors141.xml" ContentType="application/vnd.ms-office.chartcolorstyle+xml"/>
  <Override PartName="/ppt/charts/colors142.xml" ContentType="application/vnd.ms-office.chartcolorstyle+xml"/>
  <Override PartName="/ppt/charts/colors143.xml" ContentType="application/vnd.ms-office.chartcolorstyle+xml"/>
  <Override PartName="/ppt/charts/colors144.xml" ContentType="application/vnd.ms-office.chartcolorstyle+xml"/>
  <Override PartName="/ppt/charts/colors145.xml" ContentType="application/vnd.ms-office.chartcolorstyle+xml"/>
  <Override PartName="/ppt/charts/colors146.xml" ContentType="application/vnd.ms-office.chartcolorstyle+xml"/>
  <Override PartName="/ppt/charts/colors147.xml" ContentType="application/vnd.ms-office.chartcolorstyle+xml"/>
  <Override PartName="/ppt/charts/colors148.xml" ContentType="application/vnd.ms-office.chartcolorstyle+xml"/>
  <Override PartName="/ppt/charts/colors149.xml" ContentType="application/vnd.ms-office.chartcolorstyle+xml"/>
  <Override PartName="/ppt/charts/colors15.xml" ContentType="application/vnd.ms-office.chartcolorstyle+xml"/>
  <Override PartName="/ppt/charts/colors150.xml" ContentType="application/vnd.ms-office.chartcolorstyle+xml"/>
  <Override PartName="/ppt/charts/colors151.xml" ContentType="application/vnd.ms-office.chartcolorstyle+xml"/>
  <Override PartName="/ppt/charts/colors152.xml" ContentType="application/vnd.ms-office.chartcolorstyle+xml"/>
  <Override PartName="/ppt/charts/colors153.xml" ContentType="application/vnd.ms-office.chartcolorstyle+xml"/>
  <Override PartName="/ppt/charts/colors154.xml" ContentType="application/vnd.ms-office.chartcolorstyle+xml"/>
  <Override PartName="/ppt/charts/colors155.xml" ContentType="application/vnd.ms-office.chartcolorstyle+xml"/>
  <Override PartName="/ppt/charts/colors156.xml" ContentType="application/vnd.ms-office.chartcolorstyle+xml"/>
  <Override PartName="/ppt/charts/colors157.xml" ContentType="application/vnd.ms-office.chartcolorstyle+xml"/>
  <Override PartName="/ppt/charts/colors158.xml" ContentType="application/vnd.ms-office.chartcolorstyle+xml"/>
  <Override PartName="/ppt/charts/colors159.xml" ContentType="application/vnd.ms-office.chartcolorstyle+xml"/>
  <Override PartName="/ppt/charts/colors16.xml" ContentType="application/vnd.ms-office.chartcolorstyle+xml"/>
  <Override PartName="/ppt/charts/colors160.xml" ContentType="application/vnd.ms-office.chartcolorstyle+xml"/>
  <Override PartName="/ppt/charts/colors161.xml" ContentType="application/vnd.ms-office.chartcolorstyle+xml"/>
  <Override PartName="/ppt/charts/colors162.xml" ContentType="application/vnd.ms-office.chartcolorstyle+xml"/>
  <Override PartName="/ppt/charts/colors163.xml" ContentType="application/vnd.ms-office.chartcolorstyle+xml"/>
  <Override PartName="/ppt/charts/colors164.xml" ContentType="application/vnd.ms-office.chartcolorstyle+xml"/>
  <Override PartName="/ppt/charts/colors165.xml" ContentType="application/vnd.ms-office.chartcolorstyle+xml"/>
  <Override PartName="/ppt/charts/colors166.xml" ContentType="application/vnd.ms-office.chartcolorstyle+xml"/>
  <Override PartName="/ppt/charts/colors167.xml" ContentType="application/vnd.ms-office.chartcolorstyle+xml"/>
  <Override PartName="/ppt/charts/colors168.xml" ContentType="application/vnd.ms-office.chartcolorstyle+xml"/>
  <Override PartName="/ppt/charts/colors169.xml" ContentType="application/vnd.ms-office.chartcolorstyle+xml"/>
  <Override PartName="/ppt/charts/colors17.xml" ContentType="application/vnd.ms-office.chartcolorstyle+xml"/>
  <Override PartName="/ppt/charts/colors170.xml" ContentType="application/vnd.ms-office.chartcolorstyle+xml"/>
  <Override PartName="/ppt/charts/colors171.xml" ContentType="application/vnd.ms-office.chartcolorstyle+xml"/>
  <Override PartName="/ppt/charts/colors172.xml" ContentType="application/vnd.ms-office.chartcolorstyle+xml"/>
  <Override PartName="/ppt/charts/colors173.xml" ContentType="application/vnd.ms-office.chartcolorstyle+xml"/>
  <Override PartName="/ppt/charts/colors174.xml" ContentType="application/vnd.ms-office.chartcolorstyle+xml"/>
  <Override PartName="/ppt/charts/colors175.xml" ContentType="application/vnd.ms-office.chartcolorstyle+xml"/>
  <Override PartName="/ppt/charts/colors176.xml" ContentType="application/vnd.ms-office.chartcolorstyle+xml"/>
  <Override PartName="/ppt/charts/colors177.xml" ContentType="application/vnd.ms-office.chartcolorstyle+xml"/>
  <Override PartName="/ppt/charts/colors178.xml" ContentType="application/vnd.ms-office.chartcolorstyle+xml"/>
  <Override PartName="/ppt/charts/colors179.xml" ContentType="application/vnd.ms-office.chartcolorstyle+xml"/>
  <Override PartName="/ppt/charts/colors18.xml" ContentType="application/vnd.ms-office.chartcolorstyle+xml"/>
  <Override PartName="/ppt/charts/colors180.xml" ContentType="application/vnd.ms-office.chartcolorstyle+xml"/>
  <Override PartName="/ppt/charts/colors181.xml" ContentType="application/vnd.ms-office.chartcolorstyle+xml"/>
  <Override PartName="/ppt/charts/colors182.xml" ContentType="application/vnd.ms-office.chartcolorstyle+xml"/>
  <Override PartName="/ppt/charts/colors183.xml" ContentType="application/vnd.ms-office.chartcolorstyle+xml"/>
  <Override PartName="/ppt/charts/colors184.xml" ContentType="application/vnd.ms-office.chartcolorstyle+xml"/>
  <Override PartName="/ppt/charts/colors185.xml" ContentType="application/vnd.ms-office.chartcolorstyle+xml"/>
  <Override PartName="/ppt/charts/colors186.xml" ContentType="application/vnd.ms-office.chartcolorstyle+xml"/>
  <Override PartName="/ppt/charts/colors187.xml" ContentType="application/vnd.ms-office.chartcolorstyle+xml"/>
  <Override PartName="/ppt/charts/colors188.xml" ContentType="application/vnd.ms-office.chartcolorstyle+xml"/>
  <Override PartName="/ppt/charts/colors189.xml" ContentType="application/vnd.ms-office.chartcolorstyle+xml"/>
  <Override PartName="/ppt/charts/colors19.xml" ContentType="application/vnd.ms-office.chartcolorstyle+xml"/>
  <Override PartName="/ppt/charts/colors190.xml" ContentType="application/vnd.ms-office.chartcolorstyle+xml"/>
  <Override PartName="/ppt/charts/colors191.xml" ContentType="application/vnd.ms-office.chartcolorstyle+xml"/>
  <Override PartName="/ppt/charts/colors2.xml" ContentType="application/vnd.ms-office.chartcolorstyle+xml"/>
  <Override PartName="/ppt/charts/colors20.xml" ContentType="application/vnd.ms-office.chartcolorstyle+xml"/>
  <Override PartName="/ppt/charts/colors21.xml" ContentType="application/vnd.ms-office.chartcolorstyle+xml"/>
  <Override PartName="/ppt/charts/colors22.xml" ContentType="application/vnd.ms-office.chartcolorstyle+xml"/>
  <Override PartName="/ppt/charts/colors23.xml" ContentType="application/vnd.ms-office.chartcolorstyle+xml"/>
  <Override PartName="/ppt/charts/colors24.xml" ContentType="application/vnd.ms-office.chartcolorstyle+xml"/>
  <Override PartName="/ppt/charts/colors25.xml" ContentType="application/vnd.ms-office.chartcolorstyle+xml"/>
  <Override PartName="/ppt/charts/colors26.xml" ContentType="application/vnd.ms-office.chartcolorstyle+xml"/>
  <Override PartName="/ppt/charts/colors27.xml" ContentType="application/vnd.ms-office.chartcolorstyle+xml"/>
  <Override PartName="/ppt/charts/colors28.xml" ContentType="application/vnd.ms-office.chartcolorstyle+xml"/>
  <Override PartName="/ppt/charts/colors29.xml" ContentType="application/vnd.ms-office.chartcolorstyle+xml"/>
  <Override PartName="/ppt/charts/colors3.xml" ContentType="application/vnd.ms-office.chartcolorstyle+xml"/>
  <Override PartName="/ppt/charts/colors30.xml" ContentType="application/vnd.ms-office.chartcolorstyle+xml"/>
  <Override PartName="/ppt/charts/colors31.xml" ContentType="application/vnd.ms-office.chartcolorstyle+xml"/>
  <Override PartName="/ppt/charts/colors32.xml" ContentType="application/vnd.ms-office.chartcolorstyle+xml"/>
  <Override PartName="/ppt/charts/colors33.xml" ContentType="application/vnd.ms-office.chartcolorstyle+xml"/>
  <Override PartName="/ppt/charts/colors34.xml" ContentType="application/vnd.ms-office.chartcolorstyle+xml"/>
  <Override PartName="/ppt/charts/colors35.xml" ContentType="application/vnd.ms-office.chartcolorstyle+xml"/>
  <Override PartName="/ppt/charts/colors36.xml" ContentType="application/vnd.ms-office.chartcolorstyle+xml"/>
  <Override PartName="/ppt/charts/colors37.xml" ContentType="application/vnd.ms-office.chartcolorstyle+xml"/>
  <Override PartName="/ppt/charts/colors38.xml" ContentType="application/vnd.ms-office.chartcolorstyle+xml"/>
  <Override PartName="/ppt/charts/colors39.xml" ContentType="application/vnd.ms-office.chartcolorstyle+xml"/>
  <Override PartName="/ppt/charts/colors4.xml" ContentType="application/vnd.ms-office.chartcolorstyle+xml"/>
  <Override PartName="/ppt/charts/colors40.xml" ContentType="application/vnd.ms-office.chartcolorstyle+xml"/>
  <Override PartName="/ppt/charts/colors41.xml" ContentType="application/vnd.ms-office.chartcolorstyle+xml"/>
  <Override PartName="/ppt/charts/colors42.xml" ContentType="application/vnd.ms-office.chartcolorstyle+xml"/>
  <Override PartName="/ppt/charts/colors43.xml" ContentType="application/vnd.ms-office.chartcolorstyle+xml"/>
  <Override PartName="/ppt/charts/colors44.xml" ContentType="application/vnd.ms-office.chartcolorstyle+xml"/>
  <Override PartName="/ppt/charts/colors45.xml" ContentType="application/vnd.ms-office.chartcolorstyle+xml"/>
  <Override PartName="/ppt/charts/colors46.xml" ContentType="application/vnd.ms-office.chartcolorstyle+xml"/>
  <Override PartName="/ppt/charts/colors47.xml" ContentType="application/vnd.ms-office.chartcolorstyle+xml"/>
  <Override PartName="/ppt/charts/colors48.xml" ContentType="application/vnd.ms-office.chartcolorstyle+xml"/>
  <Override PartName="/ppt/charts/colors49.xml" ContentType="application/vnd.ms-office.chartcolorstyle+xml"/>
  <Override PartName="/ppt/charts/colors5.xml" ContentType="application/vnd.ms-office.chartcolorstyle+xml"/>
  <Override PartName="/ppt/charts/colors50.xml" ContentType="application/vnd.ms-office.chartcolorstyle+xml"/>
  <Override PartName="/ppt/charts/colors51.xml" ContentType="application/vnd.ms-office.chartcolorstyle+xml"/>
  <Override PartName="/ppt/charts/colors52.xml" ContentType="application/vnd.ms-office.chartcolorstyle+xml"/>
  <Override PartName="/ppt/charts/colors53.xml" ContentType="application/vnd.ms-office.chartcolorstyle+xml"/>
  <Override PartName="/ppt/charts/colors54.xml" ContentType="application/vnd.ms-office.chartcolorstyle+xml"/>
  <Override PartName="/ppt/charts/colors55.xml" ContentType="application/vnd.ms-office.chartcolorstyle+xml"/>
  <Override PartName="/ppt/charts/colors56.xml" ContentType="application/vnd.ms-office.chartcolorstyle+xml"/>
  <Override PartName="/ppt/charts/colors57.xml" ContentType="application/vnd.ms-office.chartcolorstyle+xml"/>
  <Override PartName="/ppt/charts/colors58.xml" ContentType="application/vnd.ms-office.chartcolorstyle+xml"/>
  <Override PartName="/ppt/charts/colors59.xml" ContentType="application/vnd.ms-office.chartcolorstyle+xml"/>
  <Override PartName="/ppt/charts/colors6.xml" ContentType="application/vnd.ms-office.chartcolorstyle+xml"/>
  <Override PartName="/ppt/charts/colors60.xml" ContentType="application/vnd.ms-office.chartcolorstyle+xml"/>
  <Override PartName="/ppt/charts/colors61.xml" ContentType="application/vnd.ms-office.chartcolorstyle+xml"/>
  <Override PartName="/ppt/charts/colors62.xml" ContentType="application/vnd.ms-office.chartcolorstyle+xml"/>
  <Override PartName="/ppt/charts/colors63.xml" ContentType="application/vnd.ms-office.chartcolorstyle+xml"/>
  <Override PartName="/ppt/charts/colors64.xml" ContentType="application/vnd.ms-office.chartcolorstyle+xml"/>
  <Override PartName="/ppt/charts/colors65.xml" ContentType="application/vnd.ms-office.chartcolorstyle+xml"/>
  <Override PartName="/ppt/charts/colors66.xml" ContentType="application/vnd.ms-office.chartcolorstyle+xml"/>
  <Override PartName="/ppt/charts/colors67.xml" ContentType="application/vnd.ms-office.chartcolorstyle+xml"/>
  <Override PartName="/ppt/charts/colors68.xml" ContentType="application/vnd.ms-office.chartcolorstyle+xml"/>
  <Override PartName="/ppt/charts/colors69.xml" ContentType="application/vnd.ms-office.chartcolorstyle+xml"/>
  <Override PartName="/ppt/charts/colors7.xml" ContentType="application/vnd.ms-office.chartcolorstyle+xml"/>
  <Override PartName="/ppt/charts/colors70.xml" ContentType="application/vnd.ms-office.chartcolorstyle+xml"/>
  <Override PartName="/ppt/charts/colors71.xml" ContentType="application/vnd.ms-office.chartcolorstyle+xml"/>
  <Override PartName="/ppt/charts/colors72.xml" ContentType="application/vnd.ms-office.chartcolorstyle+xml"/>
  <Override PartName="/ppt/charts/colors73.xml" ContentType="application/vnd.ms-office.chartcolorstyle+xml"/>
  <Override PartName="/ppt/charts/colors74.xml" ContentType="application/vnd.ms-office.chartcolorstyle+xml"/>
  <Override PartName="/ppt/charts/colors75.xml" ContentType="application/vnd.ms-office.chartcolorstyle+xml"/>
  <Override PartName="/ppt/charts/colors76.xml" ContentType="application/vnd.ms-office.chartcolorstyle+xml"/>
  <Override PartName="/ppt/charts/colors77.xml" ContentType="application/vnd.ms-office.chartcolorstyle+xml"/>
  <Override PartName="/ppt/charts/colors78.xml" ContentType="application/vnd.ms-office.chartcolorstyle+xml"/>
  <Override PartName="/ppt/charts/colors79.xml" ContentType="application/vnd.ms-office.chartcolorstyle+xml"/>
  <Override PartName="/ppt/charts/colors8.xml" ContentType="application/vnd.ms-office.chartcolorstyle+xml"/>
  <Override PartName="/ppt/charts/colors80.xml" ContentType="application/vnd.ms-office.chartcolorstyle+xml"/>
  <Override PartName="/ppt/charts/colors81.xml" ContentType="application/vnd.ms-office.chartcolorstyle+xml"/>
  <Override PartName="/ppt/charts/colors82.xml" ContentType="application/vnd.ms-office.chartcolorstyle+xml"/>
  <Override PartName="/ppt/charts/colors83.xml" ContentType="application/vnd.ms-office.chartcolorstyle+xml"/>
  <Override PartName="/ppt/charts/colors84.xml" ContentType="application/vnd.ms-office.chartcolorstyle+xml"/>
  <Override PartName="/ppt/charts/colors85.xml" ContentType="application/vnd.ms-office.chartcolorstyle+xml"/>
  <Override PartName="/ppt/charts/colors86.xml" ContentType="application/vnd.ms-office.chartcolorstyle+xml"/>
  <Override PartName="/ppt/charts/colors87.xml" ContentType="application/vnd.ms-office.chartcolorstyle+xml"/>
  <Override PartName="/ppt/charts/colors88.xml" ContentType="application/vnd.ms-office.chartcolorstyle+xml"/>
  <Override PartName="/ppt/charts/colors89.xml" ContentType="application/vnd.ms-office.chartcolorstyle+xml"/>
  <Override PartName="/ppt/charts/colors9.xml" ContentType="application/vnd.ms-office.chartcolorstyle+xml"/>
  <Override PartName="/ppt/charts/colors90.xml" ContentType="application/vnd.ms-office.chartcolorstyle+xml"/>
  <Override PartName="/ppt/charts/colors91.xml" ContentType="application/vnd.ms-office.chartcolorstyle+xml"/>
  <Override PartName="/ppt/charts/colors92.xml" ContentType="application/vnd.ms-office.chartcolorstyle+xml"/>
  <Override PartName="/ppt/charts/colors93.xml" ContentType="application/vnd.ms-office.chartcolorstyle+xml"/>
  <Override PartName="/ppt/charts/colors94.xml" ContentType="application/vnd.ms-office.chartcolorstyle+xml"/>
  <Override PartName="/ppt/charts/colors95.xml" ContentType="application/vnd.ms-office.chartcolorstyle+xml"/>
  <Override PartName="/ppt/charts/colors96.xml" ContentType="application/vnd.ms-office.chartcolorstyle+xml"/>
  <Override PartName="/ppt/charts/colors97.xml" ContentType="application/vnd.ms-office.chartcolorstyle+xml"/>
  <Override PartName="/ppt/charts/colors98.xml" ContentType="application/vnd.ms-office.chartcolorstyle+xml"/>
  <Override PartName="/ppt/charts/colors9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00.xml" ContentType="application/vnd.ms-office.chartstyle+xml"/>
  <Override PartName="/ppt/charts/style101.xml" ContentType="application/vnd.ms-office.chartstyle+xml"/>
  <Override PartName="/ppt/charts/style102.xml" ContentType="application/vnd.ms-office.chartstyle+xml"/>
  <Override PartName="/ppt/charts/style103.xml" ContentType="application/vnd.ms-office.chartstyle+xml"/>
  <Override PartName="/ppt/charts/style104.xml" ContentType="application/vnd.ms-office.chartstyle+xml"/>
  <Override PartName="/ppt/charts/style105.xml" ContentType="application/vnd.ms-office.chartstyle+xml"/>
  <Override PartName="/ppt/charts/style106.xml" ContentType="application/vnd.ms-office.chartstyle+xml"/>
  <Override PartName="/ppt/charts/style107.xml" ContentType="application/vnd.ms-office.chartstyle+xml"/>
  <Override PartName="/ppt/charts/style108.xml" ContentType="application/vnd.ms-office.chartstyle+xml"/>
  <Override PartName="/ppt/charts/style109.xml" ContentType="application/vnd.ms-office.chartstyle+xml"/>
  <Override PartName="/ppt/charts/style11.xml" ContentType="application/vnd.ms-office.chartstyle+xml"/>
  <Override PartName="/ppt/charts/style110.xml" ContentType="application/vnd.ms-office.chartstyle+xml"/>
  <Override PartName="/ppt/charts/style111.xml" ContentType="application/vnd.ms-office.chartstyle+xml"/>
  <Override PartName="/ppt/charts/style112.xml" ContentType="application/vnd.ms-office.chartstyle+xml"/>
  <Override PartName="/ppt/charts/style113.xml" ContentType="application/vnd.ms-office.chartstyle+xml"/>
  <Override PartName="/ppt/charts/style114.xml" ContentType="application/vnd.ms-office.chartstyle+xml"/>
  <Override PartName="/ppt/charts/style115.xml" ContentType="application/vnd.ms-office.chartstyle+xml"/>
  <Override PartName="/ppt/charts/style116.xml" ContentType="application/vnd.ms-office.chartstyle+xml"/>
  <Override PartName="/ppt/charts/style117.xml" ContentType="application/vnd.ms-office.chartstyle+xml"/>
  <Override PartName="/ppt/charts/style118.xml" ContentType="application/vnd.ms-office.chartstyle+xml"/>
  <Override PartName="/ppt/charts/style119.xml" ContentType="application/vnd.ms-office.chartstyle+xml"/>
  <Override PartName="/ppt/charts/style12.xml" ContentType="application/vnd.ms-office.chartstyle+xml"/>
  <Override PartName="/ppt/charts/style120.xml" ContentType="application/vnd.ms-office.chartstyle+xml"/>
  <Override PartName="/ppt/charts/style121.xml" ContentType="application/vnd.ms-office.chartstyle+xml"/>
  <Override PartName="/ppt/charts/style122.xml" ContentType="application/vnd.ms-office.chartstyle+xml"/>
  <Override PartName="/ppt/charts/style123.xml" ContentType="application/vnd.ms-office.chartstyle+xml"/>
  <Override PartName="/ppt/charts/style124.xml" ContentType="application/vnd.ms-office.chartstyle+xml"/>
  <Override PartName="/ppt/charts/style125.xml" ContentType="application/vnd.ms-office.chartstyle+xml"/>
  <Override PartName="/ppt/charts/style126.xml" ContentType="application/vnd.ms-office.chartstyle+xml"/>
  <Override PartName="/ppt/charts/style127.xml" ContentType="application/vnd.ms-office.chartstyle+xml"/>
  <Override PartName="/ppt/charts/style128.xml" ContentType="application/vnd.ms-office.chartstyle+xml"/>
  <Override PartName="/ppt/charts/style129.xml" ContentType="application/vnd.ms-office.chartstyle+xml"/>
  <Override PartName="/ppt/charts/style13.xml" ContentType="application/vnd.ms-office.chartstyle+xml"/>
  <Override PartName="/ppt/charts/style130.xml" ContentType="application/vnd.ms-office.chartstyle+xml"/>
  <Override PartName="/ppt/charts/style131.xml" ContentType="application/vnd.ms-office.chartstyle+xml"/>
  <Override PartName="/ppt/charts/style132.xml" ContentType="application/vnd.ms-office.chartstyle+xml"/>
  <Override PartName="/ppt/charts/style133.xml" ContentType="application/vnd.ms-office.chartstyle+xml"/>
  <Override PartName="/ppt/charts/style134.xml" ContentType="application/vnd.ms-office.chartstyle+xml"/>
  <Override PartName="/ppt/charts/style135.xml" ContentType="application/vnd.ms-office.chartstyle+xml"/>
  <Override PartName="/ppt/charts/style136.xml" ContentType="application/vnd.ms-office.chartstyle+xml"/>
  <Override PartName="/ppt/charts/style137.xml" ContentType="application/vnd.ms-office.chartstyle+xml"/>
  <Override PartName="/ppt/charts/style138.xml" ContentType="application/vnd.ms-office.chartstyle+xml"/>
  <Override PartName="/ppt/charts/style139.xml" ContentType="application/vnd.ms-office.chartstyle+xml"/>
  <Override PartName="/ppt/charts/style14.xml" ContentType="application/vnd.ms-office.chartstyle+xml"/>
  <Override PartName="/ppt/charts/style140.xml" ContentType="application/vnd.ms-office.chartstyle+xml"/>
  <Override PartName="/ppt/charts/style141.xml" ContentType="application/vnd.ms-office.chartstyle+xml"/>
  <Override PartName="/ppt/charts/style142.xml" ContentType="application/vnd.ms-office.chartstyle+xml"/>
  <Override PartName="/ppt/charts/style143.xml" ContentType="application/vnd.ms-office.chartstyle+xml"/>
  <Override PartName="/ppt/charts/style144.xml" ContentType="application/vnd.ms-office.chartstyle+xml"/>
  <Override PartName="/ppt/charts/style145.xml" ContentType="application/vnd.ms-office.chartstyle+xml"/>
  <Override PartName="/ppt/charts/style146.xml" ContentType="application/vnd.ms-office.chartstyle+xml"/>
  <Override PartName="/ppt/charts/style147.xml" ContentType="application/vnd.ms-office.chartstyle+xml"/>
  <Override PartName="/ppt/charts/style148.xml" ContentType="application/vnd.ms-office.chartstyle+xml"/>
  <Override PartName="/ppt/charts/style149.xml" ContentType="application/vnd.ms-office.chartstyle+xml"/>
  <Override PartName="/ppt/charts/style15.xml" ContentType="application/vnd.ms-office.chartstyle+xml"/>
  <Override PartName="/ppt/charts/style150.xml" ContentType="application/vnd.ms-office.chartstyle+xml"/>
  <Override PartName="/ppt/charts/style151.xml" ContentType="application/vnd.ms-office.chartstyle+xml"/>
  <Override PartName="/ppt/charts/style152.xml" ContentType="application/vnd.ms-office.chartstyle+xml"/>
  <Override PartName="/ppt/charts/style153.xml" ContentType="application/vnd.ms-office.chartstyle+xml"/>
  <Override PartName="/ppt/charts/style154.xml" ContentType="application/vnd.ms-office.chartstyle+xml"/>
  <Override PartName="/ppt/charts/style155.xml" ContentType="application/vnd.ms-office.chartstyle+xml"/>
  <Override PartName="/ppt/charts/style156.xml" ContentType="application/vnd.ms-office.chartstyle+xml"/>
  <Override PartName="/ppt/charts/style157.xml" ContentType="application/vnd.ms-office.chartstyle+xml"/>
  <Override PartName="/ppt/charts/style158.xml" ContentType="application/vnd.ms-office.chartstyle+xml"/>
  <Override PartName="/ppt/charts/style159.xml" ContentType="application/vnd.ms-office.chartstyle+xml"/>
  <Override PartName="/ppt/charts/style16.xml" ContentType="application/vnd.ms-office.chartstyle+xml"/>
  <Override PartName="/ppt/charts/style160.xml" ContentType="application/vnd.ms-office.chartstyle+xml"/>
  <Override PartName="/ppt/charts/style161.xml" ContentType="application/vnd.ms-office.chartstyle+xml"/>
  <Override PartName="/ppt/charts/style162.xml" ContentType="application/vnd.ms-office.chartstyle+xml"/>
  <Override PartName="/ppt/charts/style163.xml" ContentType="application/vnd.ms-office.chartstyle+xml"/>
  <Override PartName="/ppt/charts/style164.xml" ContentType="application/vnd.ms-office.chartstyle+xml"/>
  <Override PartName="/ppt/charts/style165.xml" ContentType="application/vnd.ms-office.chartstyle+xml"/>
  <Override PartName="/ppt/charts/style166.xml" ContentType="application/vnd.ms-office.chartstyle+xml"/>
  <Override PartName="/ppt/charts/style167.xml" ContentType="application/vnd.ms-office.chartstyle+xml"/>
  <Override PartName="/ppt/charts/style168.xml" ContentType="application/vnd.ms-office.chartstyle+xml"/>
  <Override PartName="/ppt/charts/style169.xml" ContentType="application/vnd.ms-office.chartstyle+xml"/>
  <Override PartName="/ppt/charts/style17.xml" ContentType="application/vnd.ms-office.chartstyle+xml"/>
  <Override PartName="/ppt/charts/style170.xml" ContentType="application/vnd.ms-office.chartstyle+xml"/>
  <Override PartName="/ppt/charts/style171.xml" ContentType="application/vnd.ms-office.chartstyle+xml"/>
  <Override PartName="/ppt/charts/style172.xml" ContentType="application/vnd.ms-office.chartstyle+xml"/>
  <Override PartName="/ppt/charts/style173.xml" ContentType="application/vnd.ms-office.chartstyle+xml"/>
  <Override PartName="/ppt/charts/style174.xml" ContentType="application/vnd.ms-office.chartstyle+xml"/>
  <Override PartName="/ppt/charts/style175.xml" ContentType="application/vnd.ms-office.chartstyle+xml"/>
  <Override PartName="/ppt/charts/style176.xml" ContentType="application/vnd.ms-office.chartstyle+xml"/>
  <Override PartName="/ppt/charts/style177.xml" ContentType="application/vnd.ms-office.chartstyle+xml"/>
  <Override PartName="/ppt/charts/style178.xml" ContentType="application/vnd.ms-office.chartstyle+xml"/>
  <Override PartName="/ppt/charts/style179.xml" ContentType="application/vnd.ms-office.chartstyle+xml"/>
  <Override PartName="/ppt/charts/style18.xml" ContentType="application/vnd.ms-office.chartstyle+xml"/>
  <Override PartName="/ppt/charts/style180.xml" ContentType="application/vnd.ms-office.chartstyle+xml"/>
  <Override PartName="/ppt/charts/style181.xml" ContentType="application/vnd.ms-office.chartstyle+xml"/>
  <Override PartName="/ppt/charts/style182.xml" ContentType="application/vnd.ms-office.chartstyle+xml"/>
  <Override PartName="/ppt/charts/style183.xml" ContentType="application/vnd.ms-office.chartstyle+xml"/>
  <Override PartName="/ppt/charts/style184.xml" ContentType="application/vnd.ms-office.chartstyle+xml"/>
  <Override PartName="/ppt/charts/style185.xml" ContentType="application/vnd.ms-office.chartstyle+xml"/>
  <Override PartName="/ppt/charts/style186.xml" ContentType="application/vnd.ms-office.chartstyle+xml"/>
  <Override PartName="/ppt/charts/style187.xml" ContentType="application/vnd.ms-office.chartstyle+xml"/>
  <Override PartName="/ppt/charts/style188.xml" ContentType="application/vnd.ms-office.chartstyle+xml"/>
  <Override PartName="/ppt/charts/style189.xml" ContentType="application/vnd.ms-office.chartstyle+xml"/>
  <Override PartName="/ppt/charts/style19.xml" ContentType="application/vnd.ms-office.chartstyle+xml"/>
  <Override PartName="/ppt/charts/style190.xml" ContentType="application/vnd.ms-office.chartstyle+xml"/>
  <Override PartName="/ppt/charts/style191.xml" ContentType="application/vnd.ms-office.chartstyle+xml"/>
  <Override PartName="/ppt/charts/style2.xml" ContentType="application/vnd.ms-office.chartstyle+xml"/>
  <Override PartName="/ppt/charts/style20.xml" ContentType="application/vnd.ms-office.chartstyle+xml"/>
  <Override PartName="/ppt/charts/style21.xml" ContentType="application/vnd.ms-office.chartstyle+xml"/>
  <Override PartName="/ppt/charts/style22.xml" ContentType="application/vnd.ms-office.chartstyle+xml"/>
  <Override PartName="/ppt/charts/style23.xml" ContentType="application/vnd.ms-office.chartstyle+xml"/>
  <Override PartName="/ppt/charts/style24.xml" ContentType="application/vnd.ms-office.chartstyle+xml"/>
  <Override PartName="/ppt/charts/style25.xml" ContentType="application/vnd.ms-office.chartstyle+xml"/>
  <Override PartName="/ppt/charts/style26.xml" ContentType="application/vnd.ms-office.chartstyle+xml"/>
  <Override PartName="/ppt/charts/style27.xml" ContentType="application/vnd.ms-office.chartstyle+xml"/>
  <Override PartName="/ppt/charts/style28.xml" ContentType="application/vnd.ms-office.chartstyle+xml"/>
  <Override PartName="/ppt/charts/style29.xml" ContentType="application/vnd.ms-office.chartstyle+xml"/>
  <Override PartName="/ppt/charts/style3.xml" ContentType="application/vnd.ms-office.chartstyle+xml"/>
  <Override PartName="/ppt/charts/style30.xml" ContentType="application/vnd.ms-office.chartstyle+xml"/>
  <Override PartName="/ppt/charts/style31.xml" ContentType="application/vnd.ms-office.chartstyle+xml"/>
  <Override PartName="/ppt/charts/style32.xml" ContentType="application/vnd.ms-office.chartstyle+xml"/>
  <Override PartName="/ppt/charts/style33.xml" ContentType="application/vnd.ms-office.chartstyle+xml"/>
  <Override PartName="/ppt/charts/style34.xml" ContentType="application/vnd.ms-office.chartstyle+xml"/>
  <Override PartName="/ppt/charts/style35.xml" ContentType="application/vnd.ms-office.chartstyle+xml"/>
  <Override PartName="/ppt/charts/style36.xml" ContentType="application/vnd.ms-office.chartstyle+xml"/>
  <Override PartName="/ppt/charts/style37.xml" ContentType="application/vnd.ms-office.chartstyle+xml"/>
  <Override PartName="/ppt/charts/style38.xml" ContentType="application/vnd.ms-office.chartstyle+xml"/>
  <Override PartName="/ppt/charts/style39.xml" ContentType="application/vnd.ms-office.chartstyle+xml"/>
  <Override PartName="/ppt/charts/style4.xml" ContentType="application/vnd.ms-office.chartstyle+xml"/>
  <Override PartName="/ppt/charts/style40.xml" ContentType="application/vnd.ms-office.chartstyle+xml"/>
  <Override PartName="/ppt/charts/style41.xml" ContentType="application/vnd.ms-office.chartstyle+xml"/>
  <Override PartName="/ppt/charts/style42.xml" ContentType="application/vnd.ms-office.chartstyle+xml"/>
  <Override PartName="/ppt/charts/style43.xml" ContentType="application/vnd.ms-office.chartstyle+xml"/>
  <Override PartName="/ppt/charts/style44.xml" ContentType="application/vnd.ms-office.chartstyle+xml"/>
  <Override PartName="/ppt/charts/style45.xml" ContentType="application/vnd.ms-office.chartstyle+xml"/>
  <Override PartName="/ppt/charts/style46.xml" ContentType="application/vnd.ms-office.chartstyle+xml"/>
  <Override PartName="/ppt/charts/style47.xml" ContentType="application/vnd.ms-office.chartstyle+xml"/>
  <Override PartName="/ppt/charts/style48.xml" ContentType="application/vnd.ms-office.chartstyle+xml"/>
  <Override PartName="/ppt/charts/style49.xml" ContentType="application/vnd.ms-office.chartstyle+xml"/>
  <Override PartName="/ppt/charts/style5.xml" ContentType="application/vnd.ms-office.chartstyle+xml"/>
  <Override PartName="/ppt/charts/style50.xml" ContentType="application/vnd.ms-office.chartstyle+xml"/>
  <Override PartName="/ppt/charts/style51.xml" ContentType="application/vnd.ms-office.chartstyle+xml"/>
  <Override PartName="/ppt/charts/style52.xml" ContentType="application/vnd.ms-office.chartstyle+xml"/>
  <Override PartName="/ppt/charts/style53.xml" ContentType="application/vnd.ms-office.chartstyle+xml"/>
  <Override PartName="/ppt/charts/style54.xml" ContentType="application/vnd.ms-office.chartstyle+xml"/>
  <Override PartName="/ppt/charts/style55.xml" ContentType="application/vnd.ms-office.chartstyle+xml"/>
  <Override PartName="/ppt/charts/style56.xml" ContentType="application/vnd.ms-office.chartstyle+xml"/>
  <Override PartName="/ppt/charts/style57.xml" ContentType="application/vnd.ms-office.chartstyle+xml"/>
  <Override PartName="/ppt/charts/style58.xml" ContentType="application/vnd.ms-office.chartstyle+xml"/>
  <Override PartName="/ppt/charts/style59.xml" ContentType="application/vnd.ms-office.chartstyle+xml"/>
  <Override PartName="/ppt/charts/style6.xml" ContentType="application/vnd.ms-office.chartstyle+xml"/>
  <Override PartName="/ppt/charts/style60.xml" ContentType="application/vnd.ms-office.chartstyle+xml"/>
  <Override PartName="/ppt/charts/style61.xml" ContentType="application/vnd.ms-office.chartstyle+xml"/>
  <Override PartName="/ppt/charts/style62.xml" ContentType="application/vnd.ms-office.chartstyle+xml"/>
  <Override PartName="/ppt/charts/style63.xml" ContentType="application/vnd.ms-office.chartstyle+xml"/>
  <Override PartName="/ppt/charts/style64.xml" ContentType="application/vnd.ms-office.chartstyle+xml"/>
  <Override PartName="/ppt/charts/style65.xml" ContentType="application/vnd.ms-office.chartstyle+xml"/>
  <Override PartName="/ppt/charts/style66.xml" ContentType="application/vnd.ms-office.chartstyle+xml"/>
  <Override PartName="/ppt/charts/style67.xml" ContentType="application/vnd.ms-office.chartstyle+xml"/>
  <Override PartName="/ppt/charts/style68.xml" ContentType="application/vnd.ms-office.chartstyle+xml"/>
  <Override PartName="/ppt/charts/style69.xml" ContentType="application/vnd.ms-office.chartstyle+xml"/>
  <Override PartName="/ppt/charts/style7.xml" ContentType="application/vnd.ms-office.chartstyle+xml"/>
  <Override PartName="/ppt/charts/style70.xml" ContentType="application/vnd.ms-office.chartstyle+xml"/>
  <Override PartName="/ppt/charts/style71.xml" ContentType="application/vnd.ms-office.chartstyle+xml"/>
  <Override PartName="/ppt/charts/style72.xml" ContentType="application/vnd.ms-office.chartstyle+xml"/>
  <Override PartName="/ppt/charts/style73.xml" ContentType="application/vnd.ms-office.chartstyle+xml"/>
  <Override PartName="/ppt/charts/style74.xml" ContentType="application/vnd.ms-office.chartstyle+xml"/>
  <Override PartName="/ppt/charts/style75.xml" ContentType="application/vnd.ms-office.chartstyle+xml"/>
  <Override PartName="/ppt/charts/style76.xml" ContentType="application/vnd.ms-office.chartstyle+xml"/>
  <Override PartName="/ppt/charts/style77.xml" ContentType="application/vnd.ms-office.chartstyle+xml"/>
  <Override PartName="/ppt/charts/style78.xml" ContentType="application/vnd.ms-office.chartstyle+xml"/>
  <Override PartName="/ppt/charts/style79.xml" ContentType="application/vnd.ms-office.chartstyle+xml"/>
  <Override PartName="/ppt/charts/style8.xml" ContentType="application/vnd.ms-office.chartstyle+xml"/>
  <Override PartName="/ppt/charts/style80.xml" ContentType="application/vnd.ms-office.chartstyle+xml"/>
  <Override PartName="/ppt/charts/style81.xml" ContentType="application/vnd.ms-office.chartstyle+xml"/>
  <Override PartName="/ppt/charts/style82.xml" ContentType="application/vnd.ms-office.chartstyle+xml"/>
  <Override PartName="/ppt/charts/style83.xml" ContentType="application/vnd.ms-office.chartstyle+xml"/>
  <Override PartName="/ppt/charts/style84.xml" ContentType="application/vnd.ms-office.chartstyle+xml"/>
  <Override PartName="/ppt/charts/style85.xml" ContentType="application/vnd.ms-office.chartstyle+xml"/>
  <Override PartName="/ppt/charts/style86.xml" ContentType="application/vnd.ms-office.chartstyle+xml"/>
  <Override PartName="/ppt/charts/style87.xml" ContentType="application/vnd.ms-office.chartstyle+xml"/>
  <Override PartName="/ppt/charts/style88.xml" ContentType="application/vnd.ms-office.chartstyle+xml"/>
  <Override PartName="/ppt/charts/style89.xml" ContentType="application/vnd.ms-office.chartstyle+xml"/>
  <Override PartName="/ppt/charts/style9.xml" ContentType="application/vnd.ms-office.chartstyle+xml"/>
  <Override PartName="/ppt/charts/style90.xml" ContentType="application/vnd.ms-office.chartstyle+xml"/>
  <Override PartName="/ppt/charts/style91.xml" ContentType="application/vnd.ms-office.chartstyle+xml"/>
  <Override PartName="/ppt/charts/style92.xml" ContentType="application/vnd.ms-office.chartstyle+xml"/>
  <Override PartName="/ppt/charts/style93.xml" ContentType="application/vnd.ms-office.chartstyle+xml"/>
  <Override PartName="/ppt/charts/style94.xml" ContentType="application/vnd.ms-office.chartstyle+xml"/>
  <Override PartName="/ppt/charts/style95.xml" ContentType="application/vnd.ms-office.chartstyle+xml"/>
  <Override PartName="/ppt/charts/style96.xml" ContentType="application/vnd.ms-office.chartstyle+xml"/>
  <Override PartName="/ppt/charts/style97.xml" ContentType="application/vnd.ms-office.chartstyle+xml"/>
  <Override PartName="/ppt/charts/style98.xml" ContentType="application/vnd.ms-office.chartstyle+xml"/>
  <Override PartName="/ppt/charts/style99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8"/>
  </p:notesMasterIdLst>
  <p:sldIdLst>
    <p:sldId id="256" r:id="rId3"/>
    <p:sldId id="257" r:id="rId4"/>
    <p:sldId id="299" r:id="rId5"/>
    <p:sldId id="261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5" r:id="rId31"/>
    <p:sldId id="324" r:id="rId32"/>
    <p:sldId id="326" r:id="rId33"/>
    <p:sldId id="327" r:id="rId34"/>
    <p:sldId id="328" r:id="rId35"/>
    <p:sldId id="329" r:id="rId36"/>
    <p:sldId id="330" r:id="rId37"/>
    <p:sldId id="332" r:id="rId38"/>
    <p:sldId id="335" r:id="rId39"/>
    <p:sldId id="337" r:id="rId40"/>
    <p:sldId id="334" r:id="rId41"/>
    <p:sldId id="336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98" r:id="rId72"/>
    <p:sldId id="368" r:id="rId73"/>
    <p:sldId id="369" r:id="rId74"/>
    <p:sldId id="370" r:id="rId75"/>
    <p:sldId id="371" r:id="rId76"/>
    <p:sldId id="372" r:id="rId77"/>
    <p:sldId id="373" r:id="rId78"/>
    <p:sldId id="376" r:id="rId79"/>
    <p:sldId id="374" r:id="rId80"/>
    <p:sldId id="379" r:id="rId81"/>
    <p:sldId id="375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78" r:id="rId90"/>
    <p:sldId id="387" r:id="rId91"/>
    <p:sldId id="388" r:id="rId92"/>
    <p:sldId id="389" r:id="rId93"/>
    <p:sldId id="390" r:id="rId94"/>
    <p:sldId id="391" r:id="rId95"/>
    <p:sldId id="392" r:id="rId96"/>
    <p:sldId id="393" r:id="rId97"/>
    <p:sldId id="394" r:id="rId99"/>
    <p:sldId id="395" r:id="rId100"/>
    <p:sldId id="396" r:id="rId101"/>
    <p:sldId id="399" r:id="rId102"/>
    <p:sldId id="400" r:id="rId103"/>
    <p:sldId id="377" r:id="rId104"/>
    <p:sldId id="401" r:id="rId105"/>
    <p:sldId id="406" r:id="rId106"/>
    <p:sldId id="402" r:id="rId107"/>
    <p:sldId id="403" r:id="rId108"/>
    <p:sldId id="404" r:id="rId109"/>
    <p:sldId id="405" r:id="rId110"/>
    <p:sldId id="407" r:id="rId111"/>
    <p:sldId id="408" r:id="rId112"/>
    <p:sldId id="409" r:id="rId113"/>
    <p:sldId id="410" r:id="rId114"/>
    <p:sldId id="411" r:id="rId115"/>
    <p:sldId id="412" r:id="rId116"/>
    <p:sldId id="413" r:id="rId117"/>
    <p:sldId id="414" r:id="rId118"/>
    <p:sldId id="298" r:id="rId119"/>
  </p:sldIdLst>
  <p:sldSz cx="9144000" cy="6858000" type="screen4x3"/>
  <p:notesSz cx="6858000" cy="9144000"/>
  <p:defaultTextStyle>
    <a:defPPr>
      <a:defRPr lang="pt-B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80"/>
    <p:restoredTop sz="83157"/>
  </p:normalViewPr>
  <p:slideViewPr>
    <p:cSldViewPr showGuides="1">
      <p:cViewPr varScale="1">
        <p:scale>
          <a:sx n="55" d="100"/>
          <a:sy n="55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notesMaster" Target="notesMasters/notesMaster1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2" Type="http://schemas.openxmlformats.org/officeDocument/2006/relationships/tableStyles" Target="tableStyles.xml"/><Relationship Id="rId121" Type="http://schemas.openxmlformats.org/officeDocument/2006/relationships/viewProps" Target="viewProps.xml"/><Relationship Id="rId120" Type="http://schemas.openxmlformats.org/officeDocument/2006/relationships/presProps" Target="presProps.xml"/><Relationship Id="rId12" Type="http://schemas.openxmlformats.org/officeDocument/2006/relationships/slide" Target="slides/slide10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9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00.xml.rels><?xml version="1.0" encoding="UTF-8" standalone="yes"?>
<Relationships xmlns="http://schemas.openxmlformats.org/package/2006/relationships"><Relationship Id="rId3" Type="http://schemas.microsoft.com/office/2011/relationships/chartColorStyle" Target="colors100.xml"/><Relationship Id="rId2" Type="http://schemas.microsoft.com/office/2011/relationships/chartStyle" Target="style100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101.xml.rels><?xml version="1.0" encoding="UTF-8" standalone="yes"?>
<Relationships xmlns="http://schemas.openxmlformats.org/package/2006/relationships"><Relationship Id="rId3" Type="http://schemas.microsoft.com/office/2011/relationships/chartColorStyle" Target="colors101.xml"/><Relationship Id="rId2" Type="http://schemas.microsoft.com/office/2011/relationships/chartStyle" Target="style101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102.xml.rels><?xml version="1.0" encoding="UTF-8" standalone="yes"?>
<Relationships xmlns="http://schemas.openxmlformats.org/package/2006/relationships"><Relationship Id="rId3" Type="http://schemas.microsoft.com/office/2011/relationships/chartColorStyle" Target="colors102.xml"/><Relationship Id="rId2" Type="http://schemas.microsoft.com/office/2011/relationships/chartStyle" Target="style102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103.xml.rels><?xml version="1.0" encoding="UTF-8" standalone="yes"?>
<Relationships xmlns="http://schemas.openxmlformats.org/package/2006/relationships"><Relationship Id="rId3" Type="http://schemas.microsoft.com/office/2011/relationships/chartColorStyle" Target="colors103.xml"/><Relationship Id="rId2" Type="http://schemas.microsoft.com/office/2011/relationships/chartStyle" Target="style103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104.xml.rels><?xml version="1.0" encoding="UTF-8" standalone="yes"?>
<Relationships xmlns="http://schemas.openxmlformats.org/package/2006/relationships"><Relationship Id="rId3" Type="http://schemas.microsoft.com/office/2011/relationships/chartColorStyle" Target="colors104.xml"/><Relationship Id="rId2" Type="http://schemas.microsoft.com/office/2011/relationships/chartStyle" Target="style104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05.xml.rels><?xml version="1.0" encoding="UTF-8" standalone="yes"?>
<Relationships xmlns="http://schemas.openxmlformats.org/package/2006/relationships"><Relationship Id="rId3" Type="http://schemas.microsoft.com/office/2011/relationships/chartColorStyle" Target="colors105.xml"/><Relationship Id="rId2" Type="http://schemas.microsoft.com/office/2011/relationships/chartStyle" Target="style105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06.xml.rels><?xml version="1.0" encoding="UTF-8" standalone="yes"?>
<Relationships xmlns="http://schemas.openxmlformats.org/package/2006/relationships"><Relationship Id="rId3" Type="http://schemas.microsoft.com/office/2011/relationships/chartColorStyle" Target="colors106.xml"/><Relationship Id="rId2" Type="http://schemas.microsoft.com/office/2011/relationships/chartStyle" Target="style106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07.xml.rels><?xml version="1.0" encoding="UTF-8" standalone="yes"?>
<Relationships xmlns="http://schemas.openxmlformats.org/package/2006/relationships"><Relationship Id="rId3" Type="http://schemas.microsoft.com/office/2011/relationships/chartColorStyle" Target="colors107.xml"/><Relationship Id="rId2" Type="http://schemas.microsoft.com/office/2011/relationships/chartStyle" Target="style107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08.xml.rels><?xml version="1.0" encoding="UTF-8" standalone="yes"?>
<Relationships xmlns="http://schemas.openxmlformats.org/package/2006/relationships"><Relationship Id="rId3" Type="http://schemas.microsoft.com/office/2011/relationships/chartColorStyle" Target="colors108.xml"/><Relationship Id="rId2" Type="http://schemas.microsoft.com/office/2011/relationships/chartStyle" Target="style108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09.xml.rels><?xml version="1.0" encoding="UTF-8" standalone="yes"?>
<Relationships xmlns="http://schemas.openxmlformats.org/package/2006/relationships"><Relationship Id="rId3" Type="http://schemas.microsoft.com/office/2011/relationships/chartColorStyle" Target="colors109.xml"/><Relationship Id="rId2" Type="http://schemas.microsoft.com/office/2011/relationships/chartStyle" Target="style109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10.xml.rels><?xml version="1.0" encoding="UTF-8" standalone="yes"?>
<Relationships xmlns="http://schemas.openxmlformats.org/package/2006/relationships"><Relationship Id="rId3" Type="http://schemas.microsoft.com/office/2011/relationships/chartColorStyle" Target="colors110.xml"/><Relationship Id="rId2" Type="http://schemas.microsoft.com/office/2011/relationships/chartStyle" Target="style110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1.xml.rels><?xml version="1.0" encoding="UTF-8" standalone="yes"?>
<Relationships xmlns="http://schemas.openxmlformats.org/package/2006/relationships"><Relationship Id="rId3" Type="http://schemas.microsoft.com/office/2011/relationships/chartColorStyle" Target="colors111.xml"/><Relationship Id="rId2" Type="http://schemas.microsoft.com/office/2011/relationships/chartStyle" Target="style111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2.xml.rels><?xml version="1.0" encoding="UTF-8" standalone="yes"?>
<Relationships xmlns="http://schemas.openxmlformats.org/package/2006/relationships"><Relationship Id="rId3" Type="http://schemas.microsoft.com/office/2011/relationships/chartColorStyle" Target="colors112.xml"/><Relationship Id="rId2" Type="http://schemas.microsoft.com/office/2011/relationships/chartStyle" Target="style112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3.xml.rels><?xml version="1.0" encoding="UTF-8" standalone="yes"?>
<Relationships xmlns="http://schemas.openxmlformats.org/package/2006/relationships"><Relationship Id="rId3" Type="http://schemas.microsoft.com/office/2011/relationships/chartColorStyle" Target="colors113.xml"/><Relationship Id="rId2" Type="http://schemas.microsoft.com/office/2011/relationships/chartStyle" Target="style113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4.xml.rels><?xml version="1.0" encoding="UTF-8" standalone="yes"?>
<Relationships xmlns="http://schemas.openxmlformats.org/package/2006/relationships"><Relationship Id="rId3" Type="http://schemas.microsoft.com/office/2011/relationships/chartColorStyle" Target="colors114.xml"/><Relationship Id="rId2" Type="http://schemas.microsoft.com/office/2011/relationships/chartStyle" Target="style114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5.xml.rels><?xml version="1.0" encoding="UTF-8" standalone="yes"?>
<Relationships xmlns="http://schemas.openxmlformats.org/package/2006/relationships"><Relationship Id="rId3" Type="http://schemas.microsoft.com/office/2011/relationships/chartColorStyle" Target="colors115.xml"/><Relationship Id="rId2" Type="http://schemas.microsoft.com/office/2011/relationships/chartStyle" Target="style115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6.xml.rels><?xml version="1.0" encoding="UTF-8" standalone="yes"?>
<Relationships xmlns="http://schemas.openxmlformats.org/package/2006/relationships"><Relationship Id="rId3" Type="http://schemas.microsoft.com/office/2011/relationships/chartColorStyle" Target="colors116.xml"/><Relationship Id="rId2" Type="http://schemas.microsoft.com/office/2011/relationships/chartStyle" Target="style116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7.xml.rels><?xml version="1.0" encoding="UTF-8" standalone="yes"?>
<Relationships xmlns="http://schemas.openxmlformats.org/package/2006/relationships"><Relationship Id="rId3" Type="http://schemas.microsoft.com/office/2011/relationships/chartColorStyle" Target="colors117.xml"/><Relationship Id="rId2" Type="http://schemas.microsoft.com/office/2011/relationships/chartStyle" Target="style117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8.xml.rels><?xml version="1.0" encoding="UTF-8" standalone="yes"?>
<Relationships xmlns="http://schemas.openxmlformats.org/package/2006/relationships"><Relationship Id="rId3" Type="http://schemas.microsoft.com/office/2011/relationships/chartColorStyle" Target="colors118.xml"/><Relationship Id="rId2" Type="http://schemas.microsoft.com/office/2011/relationships/chartStyle" Target="style118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19.xml.rels><?xml version="1.0" encoding="UTF-8" standalone="yes"?>
<Relationships xmlns="http://schemas.openxmlformats.org/package/2006/relationships"><Relationship Id="rId3" Type="http://schemas.microsoft.com/office/2011/relationships/chartColorStyle" Target="colors119.xml"/><Relationship Id="rId2" Type="http://schemas.microsoft.com/office/2011/relationships/chartStyle" Target="style119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20.xml.rels><?xml version="1.0" encoding="UTF-8" standalone="yes"?>
<Relationships xmlns="http://schemas.openxmlformats.org/package/2006/relationships"><Relationship Id="rId3" Type="http://schemas.microsoft.com/office/2011/relationships/chartColorStyle" Target="colors120.xml"/><Relationship Id="rId2" Type="http://schemas.microsoft.com/office/2011/relationships/chartStyle" Target="style120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1.xml.rels><?xml version="1.0" encoding="UTF-8" standalone="yes"?>
<Relationships xmlns="http://schemas.openxmlformats.org/package/2006/relationships"><Relationship Id="rId3" Type="http://schemas.microsoft.com/office/2011/relationships/chartColorStyle" Target="colors121.xml"/><Relationship Id="rId2" Type="http://schemas.microsoft.com/office/2011/relationships/chartStyle" Target="style121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2.xml.rels><?xml version="1.0" encoding="UTF-8" standalone="yes"?>
<Relationships xmlns="http://schemas.openxmlformats.org/package/2006/relationships"><Relationship Id="rId3" Type="http://schemas.microsoft.com/office/2011/relationships/chartColorStyle" Target="colors122.xml"/><Relationship Id="rId2" Type="http://schemas.microsoft.com/office/2011/relationships/chartStyle" Target="style122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3.xml.rels><?xml version="1.0" encoding="UTF-8" standalone="yes"?>
<Relationships xmlns="http://schemas.openxmlformats.org/package/2006/relationships"><Relationship Id="rId3" Type="http://schemas.microsoft.com/office/2011/relationships/chartColorStyle" Target="colors123.xml"/><Relationship Id="rId2" Type="http://schemas.microsoft.com/office/2011/relationships/chartStyle" Target="style123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4.xml.rels><?xml version="1.0" encoding="UTF-8" standalone="yes"?>
<Relationships xmlns="http://schemas.openxmlformats.org/package/2006/relationships"><Relationship Id="rId3" Type="http://schemas.microsoft.com/office/2011/relationships/chartColorStyle" Target="colors124.xml"/><Relationship Id="rId2" Type="http://schemas.microsoft.com/office/2011/relationships/chartStyle" Target="style124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5.xml.rels><?xml version="1.0" encoding="UTF-8" standalone="yes"?>
<Relationships xmlns="http://schemas.openxmlformats.org/package/2006/relationships"><Relationship Id="rId3" Type="http://schemas.microsoft.com/office/2011/relationships/chartColorStyle" Target="colors125.xml"/><Relationship Id="rId2" Type="http://schemas.microsoft.com/office/2011/relationships/chartStyle" Target="style125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6.xml.rels><?xml version="1.0" encoding="UTF-8" standalone="yes"?>
<Relationships xmlns="http://schemas.openxmlformats.org/package/2006/relationships"><Relationship Id="rId3" Type="http://schemas.microsoft.com/office/2011/relationships/chartColorStyle" Target="colors126.xml"/><Relationship Id="rId2" Type="http://schemas.microsoft.com/office/2011/relationships/chartStyle" Target="style126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7.xml.rels><?xml version="1.0" encoding="UTF-8" standalone="yes"?>
<Relationships xmlns="http://schemas.openxmlformats.org/package/2006/relationships"><Relationship Id="rId3" Type="http://schemas.microsoft.com/office/2011/relationships/chartColorStyle" Target="colors127.xml"/><Relationship Id="rId2" Type="http://schemas.microsoft.com/office/2011/relationships/chartStyle" Target="style127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8.xml.rels><?xml version="1.0" encoding="UTF-8" standalone="yes"?>
<Relationships xmlns="http://schemas.openxmlformats.org/package/2006/relationships"><Relationship Id="rId3" Type="http://schemas.microsoft.com/office/2011/relationships/chartColorStyle" Target="colors128.xml"/><Relationship Id="rId2" Type="http://schemas.microsoft.com/office/2011/relationships/chartStyle" Target="style128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29.xml.rels><?xml version="1.0" encoding="UTF-8" standalone="yes"?>
<Relationships xmlns="http://schemas.openxmlformats.org/package/2006/relationships"><Relationship Id="rId3" Type="http://schemas.microsoft.com/office/2011/relationships/chartColorStyle" Target="colors129.xml"/><Relationship Id="rId2" Type="http://schemas.microsoft.com/office/2011/relationships/chartStyle" Target="style129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30.xml.rels><?xml version="1.0" encoding="UTF-8" standalone="yes"?>
<Relationships xmlns="http://schemas.openxmlformats.org/package/2006/relationships"><Relationship Id="rId3" Type="http://schemas.microsoft.com/office/2011/relationships/chartColorStyle" Target="colors130.xml"/><Relationship Id="rId2" Type="http://schemas.microsoft.com/office/2011/relationships/chartStyle" Target="style130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31.xml.rels><?xml version="1.0" encoding="UTF-8" standalone="yes"?>
<Relationships xmlns="http://schemas.openxmlformats.org/package/2006/relationships"><Relationship Id="rId3" Type="http://schemas.microsoft.com/office/2011/relationships/chartColorStyle" Target="colors131.xml"/><Relationship Id="rId2" Type="http://schemas.microsoft.com/office/2011/relationships/chartStyle" Target="style131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32.xml.rels><?xml version="1.0" encoding="UTF-8" standalone="yes"?>
<Relationships xmlns="http://schemas.openxmlformats.org/package/2006/relationships"><Relationship Id="rId3" Type="http://schemas.microsoft.com/office/2011/relationships/chartColorStyle" Target="colors132.xml"/><Relationship Id="rId2" Type="http://schemas.microsoft.com/office/2011/relationships/chartStyle" Target="style132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33.xml.rels><?xml version="1.0" encoding="UTF-8" standalone="yes"?>
<Relationships xmlns="http://schemas.openxmlformats.org/package/2006/relationships"><Relationship Id="rId3" Type="http://schemas.microsoft.com/office/2011/relationships/chartColorStyle" Target="colors133.xml"/><Relationship Id="rId2" Type="http://schemas.microsoft.com/office/2011/relationships/chartStyle" Target="style133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34.xml.rels><?xml version="1.0" encoding="UTF-8" standalone="yes"?>
<Relationships xmlns="http://schemas.openxmlformats.org/package/2006/relationships"><Relationship Id="rId3" Type="http://schemas.microsoft.com/office/2011/relationships/chartColorStyle" Target="colors134.xml"/><Relationship Id="rId2" Type="http://schemas.microsoft.com/office/2011/relationships/chartStyle" Target="style134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35.xml.rels><?xml version="1.0" encoding="UTF-8" standalone="yes"?>
<Relationships xmlns="http://schemas.openxmlformats.org/package/2006/relationships"><Relationship Id="rId3" Type="http://schemas.microsoft.com/office/2011/relationships/chartColorStyle" Target="colors135.xml"/><Relationship Id="rId2" Type="http://schemas.microsoft.com/office/2011/relationships/chartStyle" Target="style135.xml"/><Relationship Id="rId1" Type="http://schemas.openxmlformats.org/officeDocument/2006/relationships/oleObject" Target="file:///D:\Pesquisa%20Sebrae\Mapeamento%20Tur&#237;stico%20de%20Natal%20-%20RN\Relat&#243;rios\Agenciamento\Gr&#225;ficos.xlsx" TargetMode="External"/></Relationships>
</file>

<file path=ppt/charts/_rels/chart136.xml.rels><?xml version="1.0" encoding="UTF-8" standalone="yes"?>
<Relationships xmlns="http://schemas.openxmlformats.org/package/2006/relationships"><Relationship Id="rId3" Type="http://schemas.microsoft.com/office/2011/relationships/chartColorStyle" Target="colors136.xml"/><Relationship Id="rId2" Type="http://schemas.microsoft.com/office/2011/relationships/chartStyle" Target="style136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37.xml.rels><?xml version="1.0" encoding="UTF-8" standalone="yes"?>
<Relationships xmlns="http://schemas.openxmlformats.org/package/2006/relationships"><Relationship Id="rId3" Type="http://schemas.microsoft.com/office/2011/relationships/chartColorStyle" Target="colors137.xml"/><Relationship Id="rId2" Type="http://schemas.microsoft.com/office/2011/relationships/chartStyle" Target="style137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38.xml.rels><?xml version="1.0" encoding="UTF-8" standalone="yes"?>
<Relationships xmlns="http://schemas.openxmlformats.org/package/2006/relationships"><Relationship Id="rId3" Type="http://schemas.microsoft.com/office/2011/relationships/chartColorStyle" Target="colors138.xml"/><Relationship Id="rId2" Type="http://schemas.microsoft.com/office/2011/relationships/chartStyle" Target="style138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39.xml.rels><?xml version="1.0" encoding="UTF-8" standalone="yes"?>
<Relationships xmlns="http://schemas.openxmlformats.org/package/2006/relationships"><Relationship Id="rId3" Type="http://schemas.microsoft.com/office/2011/relationships/chartColorStyle" Target="colors139.xml"/><Relationship Id="rId2" Type="http://schemas.microsoft.com/office/2011/relationships/chartStyle" Target="style139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40.xml.rels><?xml version="1.0" encoding="UTF-8" standalone="yes"?>
<Relationships xmlns="http://schemas.openxmlformats.org/package/2006/relationships"><Relationship Id="rId3" Type="http://schemas.microsoft.com/office/2011/relationships/chartColorStyle" Target="colors140.xml"/><Relationship Id="rId2" Type="http://schemas.microsoft.com/office/2011/relationships/chartStyle" Target="style140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1.xml.rels><?xml version="1.0" encoding="UTF-8" standalone="yes"?>
<Relationships xmlns="http://schemas.openxmlformats.org/package/2006/relationships"><Relationship Id="rId3" Type="http://schemas.microsoft.com/office/2011/relationships/chartColorStyle" Target="colors141.xml"/><Relationship Id="rId2" Type="http://schemas.microsoft.com/office/2011/relationships/chartStyle" Target="style141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2.xml.rels><?xml version="1.0" encoding="UTF-8" standalone="yes"?>
<Relationships xmlns="http://schemas.openxmlformats.org/package/2006/relationships"><Relationship Id="rId3" Type="http://schemas.microsoft.com/office/2011/relationships/chartColorStyle" Target="colors142.xml"/><Relationship Id="rId2" Type="http://schemas.microsoft.com/office/2011/relationships/chartStyle" Target="style142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3.xml.rels><?xml version="1.0" encoding="UTF-8" standalone="yes"?>
<Relationships xmlns="http://schemas.openxmlformats.org/package/2006/relationships"><Relationship Id="rId3" Type="http://schemas.microsoft.com/office/2011/relationships/chartColorStyle" Target="colors143.xml"/><Relationship Id="rId2" Type="http://schemas.microsoft.com/office/2011/relationships/chartStyle" Target="style143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4.xml.rels><?xml version="1.0" encoding="UTF-8" standalone="yes"?>
<Relationships xmlns="http://schemas.openxmlformats.org/package/2006/relationships"><Relationship Id="rId3" Type="http://schemas.microsoft.com/office/2011/relationships/chartColorStyle" Target="colors144.xml"/><Relationship Id="rId2" Type="http://schemas.microsoft.com/office/2011/relationships/chartStyle" Target="style144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5.xml.rels><?xml version="1.0" encoding="UTF-8" standalone="yes"?>
<Relationships xmlns="http://schemas.openxmlformats.org/package/2006/relationships"><Relationship Id="rId3" Type="http://schemas.microsoft.com/office/2011/relationships/chartColorStyle" Target="colors145.xml"/><Relationship Id="rId2" Type="http://schemas.microsoft.com/office/2011/relationships/chartStyle" Target="style145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6.xml.rels><?xml version="1.0" encoding="UTF-8" standalone="yes"?>
<Relationships xmlns="http://schemas.openxmlformats.org/package/2006/relationships"><Relationship Id="rId3" Type="http://schemas.microsoft.com/office/2011/relationships/chartColorStyle" Target="colors146.xml"/><Relationship Id="rId2" Type="http://schemas.microsoft.com/office/2011/relationships/chartStyle" Target="style146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7.xml.rels><?xml version="1.0" encoding="UTF-8" standalone="yes"?>
<Relationships xmlns="http://schemas.openxmlformats.org/package/2006/relationships"><Relationship Id="rId3" Type="http://schemas.microsoft.com/office/2011/relationships/chartColorStyle" Target="colors147.xml"/><Relationship Id="rId2" Type="http://schemas.microsoft.com/office/2011/relationships/chartStyle" Target="style147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8.xml.rels><?xml version="1.0" encoding="UTF-8" standalone="yes"?>
<Relationships xmlns="http://schemas.openxmlformats.org/package/2006/relationships"><Relationship Id="rId3" Type="http://schemas.microsoft.com/office/2011/relationships/chartColorStyle" Target="colors148.xml"/><Relationship Id="rId2" Type="http://schemas.microsoft.com/office/2011/relationships/chartStyle" Target="style148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49.xml.rels><?xml version="1.0" encoding="UTF-8" standalone="yes"?>
<Relationships xmlns="http://schemas.openxmlformats.org/package/2006/relationships"><Relationship Id="rId3" Type="http://schemas.microsoft.com/office/2011/relationships/chartColorStyle" Target="colors149.xml"/><Relationship Id="rId2" Type="http://schemas.microsoft.com/office/2011/relationships/chartStyle" Target="style149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50.xml.rels><?xml version="1.0" encoding="UTF-8" standalone="yes"?>
<Relationships xmlns="http://schemas.openxmlformats.org/package/2006/relationships"><Relationship Id="rId3" Type="http://schemas.microsoft.com/office/2011/relationships/chartColorStyle" Target="colors150.xml"/><Relationship Id="rId2" Type="http://schemas.microsoft.com/office/2011/relationships/chartStyle" Target="style150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1.xml.rels><?xml version="1.0" encoding="UTF-8" standalone="yes"?>
<Relationships xmlns="http://schemas.openxmlformats.org/package/2006/relationships"><Relationship Id="rId3" Type="http://schemas.microsoft.com/office/2011/relationships/chartColorStyle" Target="colors151.xml"/><Relationship Id="rId2" Type="http://schemas.microsoft.com/office/2011/relationships/chartStyle" Target="style151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2.xml.rels><?xml version="1.0" encoding="UTF-8" standalone="yes"?>
<Relationships xmlns="http://schemas.openxmlformats.org/package/2006/relationships"><Relationship Id="rId3" Type="http://schemas.microsoft.com/office/2011/relationships/chartColorStyle" Target="colors152.xml"/><Relationship Id="rId2" Type="http://schemas.microsoft.com/office/2011/relationships/chartStyle" Target="style152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3.xml.rels><?xml version="1.0" encoding="UTF-8" standalone="yes"?>
<Relationships xmlns="http://schemas.openxmlformats.org/package/2006/relationships"><Relationship Id="rId3" Type="http://schemas.microsoft.com/office/2011/relationships/chartColorStyle" Target="colors153.xml"/><Relationship Id="rId2" Type="http://schemas.microsoft.com/office/2011/relationships/chartStyle" Target="style153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4.xml.rels><?xml version="1.0" encoding="UTF-8" standalone="yes"?>
<Relationships xmlns="http://schemas.openxmlformats.org/package/2006/relationships"><Relationship Id="rId3" Type="http://schemas.microsoft.com/office/2011/relationships/chartColorStyle" Target="colors154.xml"/><Relationship Id="rId2" Type="http://schemas.microsoft.com/office/2011/relationships/chartStyle" Target="style154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5.xml.rels><?xml version="1.0" encoding="UTF-8" standalone="yes"?>
<Relationships xmlns="http://schemas.openxmlformats.org/package/2006/relationships"><Relationship Id="rId3" Type="http://schemas.microsoft.com/office/2011/relationships/chartColorStyle" Target="colors155.xml"/><Relationship Id="rId2" Type="http://schemas.microsoft.com/office/2011/relationships/chartStyle" Target="style155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6.xml.rels><?xml version="1.0" encoding="UTF-8" standalone="yes"?>
<Relationships xmlns="http://schemas.openxmlformats.org/package/2006/relationships"><Relationship Id="rId3" Type="http://schemas.microsoft.com/office/2011/relationships/chartColorStyle" Target="colors156.xml"/><Relationship Id="rId2" Type="http://schemas.microsoft.com/office/2011/relationships/chartStyle" Target="style156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7.xml.rels><?xml version="1.0" encoding="UTF-8" standalone="yes"?>
<Relationships xmlns="http://schemas.openxmlformats.org/package/2006/relationships"><Relationship Id="rId3" Type="http://schemas.microsoft.com/office/2011/relationships/chartColorStyle" Target="colors157.xml"/><Relationship Id="rId2" Type="http://schemas.microsoft.com/office/2011/relationships/chartStyle" Target="style157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8.xml.rels><?xml version="1.0" encoding="UTF-8" standalone="yes"?>
<Relationships xmlns="http://schemas.openxmlformats.org/package/2006/relationships"><Relationship Id="rId3" Type="http://schemas.microsoft.com/office/2011/relationships/chartColorStyle" Target="colors158.xml"/><Relationship Id="rId2" Type="http://schemas.microsoft.com/office/2011/relationships/chartStyle" Target="style158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59.xml.rels><?xml version="1.0" encoding="UTF-8" standalone="yes"?>
<Relationships xmlns="http://schemas.openxmlformats.org/package/2006/relationships"><Relationship Id="rId3" Type="http://schemas.microsoft.com/office/2011/relationships/chartColorStyle" Target="colors159.xml"/><Relationship Id="rId2" Type="http://schemas.microsoft.com/office/2011/relationships/chartStyle" Target="style159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60.xml.rels><?xml version="1.0" encoding="UTF-8" standalone="yes"?>
<Relationships xmlns="http://schemas.openxmlformats.org/package/2006/relationships"><Relationship Id="rId3" Type="http://schemas.microsoft.com/office/2011/relationships/chartColorStyle" Target="colors160.xml"/><Relationship Id="rId2" Type="http://schemas.microsoft.com/office/2011/relationships/chartStyle" Target="style160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61.xml.rels><?xml version="1.0" encoding="UTF-8" standalone="yes"?>
<Relationships xmlns="http://schemas.openxmlformats.org/package/2006/relationships"><Relationship Id="rId3" Type="http://schemas.microsoft.com/office/2011/relationships/chartColorStyle" Target="colors161.xml"/><Relationship Id="rId2" Type="http://schemas.microsoft.com/office/2011/relationships/chartStyle" Target="style161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62.xml.rels><?xml version="1.0" encoding="UTF-8" standalone="yes"?>
<Relationships xmlns="http://schemas.openxmlformats.org/package/2006/relationships"><Relationship Id="rId3" Type="http://schemas.microsoft.com/office/2011/relationships/chartColorStyle" Target="colors162.xml"/><Relationship Id="rId2" Type="http://schemas.microsoft.com/office/2011/relationships/chartStyle" Target="style162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63.xml.rels><?xml version="1.0" encoding="UTF-8" standalone="yes"?>
<Relationships xmlns="http://schemas.openxmlformats.org/package/2006/relationships"><Relationship Id="rId3" Type="http://schemas.microsoft.com/office/2011/relationships/chartColorStyle" Target="colors163.xml"/><Relationship Id="rId2" Type="http://schemas.microsoft.com/office/2011/relationships/chartStyle" Target="style163.xml"/><Relationship Id="rId1" Type="http://schemas.openxmlformats.org/officeDocument/2006/relationships/oleObject" Target="file:///D:\Pesquisa%20Sebrae\Mapeamento%20Tur&#237;stico%20de%20Natal%20-%20RN\Relat&#243;rios\Artesanato\Gr&#225;ficos.xlsx" TargetMode="External"/></Relationships>
</file>

<file path=ppt/charts/_rels/chart164.xml.rels><?xml version="1.0" encoding="UTF-8" standalone="yes"?>
<Relationships xmlns="http://schemas.openxmlformats.org/package/2006/relationships"><Relationship Id="rId3" Type="http://schemas.microsoft.com/office/2011/relationships/chartColorStyle" Target="colors164.xml"/><Relationship Id="rId2" Type="http://schemas.microsoft.com/office/2011/relationships/chartStyle" Target="style164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65.xml.rels><?xml version="1.0" encoding="UTF-8" standalone="yes"?>
<Relationships xmlns="http://schemas.openxmlformats.org/package/2006/relationships"><Relationship Id="rId3" Type="http://schemas.microsoft.com/office/2011/relationships/chartColorStyle" Target="colors165.xml"/><Relationship Id="rId2" Type="http://schemas.microsoft.com/office/2011/relationships/chartStyle" Target="style165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66.xml.rels><?xml version="1.0" encoding="UTF-8" standalone="yes"?>
<Relationships xmlns="http://schemas.openxmlformats.org/package/2006/relationships"><Relationship Id="rId3" Type="http://schemas.microsoft.com/office/2011/relationships/chartColorStyle" Target="colors166.xml"/><Relationship Id="rId2" Type="http://schemas.microsoft.com/office/2011/relationships/chartStyle" Target="style166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67.xml.rels><?xml version="1.0" encoding="UTF-8" standalone="yes"?>
<Relationships xmlns="http://schemas.openxmlformats.org/package/2006/relationships"><Relationship Id="rId3" Type="http://schemas.microsoft.com/office/2011/relationships/chartColorStyle" Target="colors167.xml"/><Relationship Id="rId2" Type="http://schemas.microsoft.com/office/2011/relationships/chartStyle" Target="style167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68.xml.rels><?xml version="1.0" encoding="UTF-8" standalone="yes"?>
<Relationships xmlns="http://schemas.openxmlformats.org/package/2006/relationships"><Relationship Id="rId3" Type="http://schemas.microsoft.com/office/2011/relationships/chartColorStyle" Target="colors168.xml"/><Relationship Id="rId2" Type="http://schemas.microsoft.com/office/2011/relationships/chartStyle" Target="style168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69.xml.rels><?xml version="1.0" encoding="UTF-8" standalone="yes"?>
<Relationships xmlns="http://schemas.openxmlformats.org/package/2006/relationships"><Relationship Id="rId3" Type="http://schemas.microsoft.com/office/2011/relationships/chartColorStyle" Target="colors169.xml"/><Relationship Id="rId2" Type="http://schemas.microsoft.com/office/2011/relationships/chartStyle" Target="style169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70.xml.rels><?xml version="1.0" encoding="UTF-8" standalone="yes"?>
<Relationships xmlns="http://schemas.openxmlformats.org/package/2006/relationships"><Relationship Id="rId3" Type="http://schemas.microsoft.com/office/2011/relationships/chartColorStyle" Target="colors170.xml"/><Relationship Id="rId2" Type="http://schemas.microsoft.com/office/2011/relationships/chartStyle" Target="style170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1.xml.rels><?xml version="1.0" encoding="UTF-8" standalone="yes"?>
<Relationships xmlns="http://schemas.openxmlformats.org/package/2006/relationships"><Relationship Id="rId3" Type="http://schemas.microsoft.com/office/2011/relationships/chartColorStyle" Target="colors171.xml"/><Relationship Id="rId2" Type="http://schemas.microsoft.com/office/2011/relationships/chartStyle" Target="style171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2.xml.rels><?xml version="1.0" encoding="UTF-8" standalone="yes"?>
<Relationships xmlns="http://schemas.openxmlformats.org/package/2006/relationships"><Relationship Id="rId3" Type="http://schemas.microsoft.com/office/2011/relationships/chartColorStyle" Target="colors172.xml"/><Relationship Id="rId2" Type="http://schemas.microsoft.com/office/2011/relationships/chartStyle" Target="style172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3.xml.rels><?xml version="1.0" encoding="UTF-8" standalone="yes"?>
<Relationships xmlns="http://schemas.openxmlformats.org/package/2006/relationships"><Relationship Id="rId3" Type="http://schemas.microsoft.com/office/2011/relationships/chartColorStyle" Target="colors173.xml"/><Relationship Id="rId2" Type="http://schemas.microsoft.com/office/2011/relationships/chartStyle" Target="style173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4.xml.rels><?xml version="1.0" encoding="UTF-8" standalone="yes"?>
<Relationships xmlns="http://schemas.openxmlformats.org/package/2006/relationships"><Relationship Id="rId3" Type="http://schemas.microsoft.com/office/2011/relationships/chartColorStyle" Target="colors174.xml"/><Relationship Id="rId2" Type="http://schemas.microsoft.com/office/2011/relationships/chartStyle" Target="style174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5.xml.rels><?xml version="1.0" encoding="UTF-8" standalone="yes"?>
<Relationships xmlns="http://schemas.openxmlformats.org/package/2006/relationships"><Relationship Id="rId3" Type="http://schemas.microsoft.com/office/2011/relationships/chartColorStyle" Target="colors175.xml"/><Relationship Id="rId2" Type="http://schemas.microsoft.com/office/2011/relationships/chartStyle" Target="style175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6.xml.rels><?xml version="1.0" encoding="UTF-8" standalone="yes"?>
<Relationships xmlns="http://schemas.openxmlformats.org/package/2006/relationships"><Relationship Id="rId3" Type="http://schemas.microsoft.com/office/2011/relationships/chartColorStyle" Target="colors176.xml"/><Relationship Id="rId2" Type="http://schemas.microsoft.com/office/2011/relationships/chartStyle" Target="style176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7.xml.rels><?xml version="1.0" encoding="UTF-8" standalone="yes"?>
<Relationships xmlns="http://schemas.openxmlformats.org/package/2006/relationships"><Relationship Id="rId3" Type="http://schemas.microsoft.com/office/2011/relationships/chartColorStyle" Target="colors177.xml"/><Relationship Id="rId2" Type="http://schemas.microsoft.com/office/2011/relationships/chartStyle" Target="style177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8.xml.rels><?xml version="1.0" encoding="UTF-8" standalone="yes"?>
<Relationships xmlns="http://schemas.openxmlformats.org/package/2006/relationships"><Relationship Id="rId3" Type="http://schemas.microsoft.com/office/2011/relationships/chartColorStyle" Target="colors178.xml"/><Relationship Id="rId2" Type="http://schemas.microsoft.com/office/2011/relationships/chartStyle" Target="style178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79.xml.rels><?xml version="1.0" encoding="UTF-8" standalone="yes"?>
<Relationships xmlns="http://schemas.openxmlformats.org/package/2006/relationships"><Relationship Id="rId3" Type="http://schemas.microsoft.com/office/2011/relationships/chartColorStyle" Target="colors179.xml"/><Relationship Id="rId2" Type="http://schemas.microsoft.com/office/2011/relationships/chartStyle" Target="style179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microsoft.com/office/2011/relationships/chartStyle" Target="style18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80.xml.rels><?xml version="1.0" encoding="UTF-8" standalone="yes"?>
<Relationships xmlns="http://schemas.openxmlformats.org/package/2006/relationships"><Relationship Id="rId3" Type="http://schemas.microsoft.com/office/2011/relationships/chartColorStyle" Target="colors180.xml"/><Relationship Id="rId2" Type="http://schemas.microsoft.com/office/2011/relationships/chartStyle" Target="style180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1.xml.rels><?xml version="1.0" encoding="UTF-8" standalone="yes"?>
<Relationships xmlns="http://schemas.openxmlformats.org/package/2006/relationships"><Relationship Id="rId3" Type="http://schemas.microsoft.com/office/2011/relationships/chartColorStyle" Target="colors181.xml"/><Relationship Id="rId2" Type="http://schemas.microsoft.com/office/2011/relationships/chartStyle" Target="style181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2.xml.rels><?xml version="1.0" encoding="UTF-8" standalone="yes"?>
<Relationships xmlns="http://schemas.openxmlformats.org/package/2006/relationships"><Relationship Id="rId3" Type="http://schemas.microsoft.com/office/2011/relationships/chartColorStyle" Target="colors182.xml"/><Relationship Id="rId2" Type="http://schemas.microsoft.com/office/2011/relationships/chartStyle" Target="style182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3.xml.rels><?xml version="1.0" encoding="UTF-8" standalone="yes"?>
<Relationships xmlns="http://schemas.openxmlformats.org/package/2006/relationships"><Relationship Id="rId3" Type="http://schemas.microsoft.com/office/2011/relationships/chartColorStyle" Target="colors183.xml"/><Relationship Id="rId2" Type="http://schemas.microsoft.com/office/2011/relationships/chartStyle" Target="style183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4.xml.rels><?xml version="1.0" encoding="UTF-8" standalone="yes"?>
<Relationships xmlns="http://schemas.openxmlformats.org/package/2006/relationships"><Relationship Id="rId3" Type="http://schemas.microsoft.com/office/2011/relationships/chartColorStyle" Target="colors184.xml"/><Relationship Id="rId2" Type="http://schemas.microsoft.com/office/2011/relationships/chartStyle" Target="style184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5.xml.rels><?xml version="1.0" encoding="UTF-8" standalone="yes"?>
<Relationships xmlns="http://schemas.openxmlformats.org/package/2006/relationships"><Relationship Id="rId3" Type="http://schemas.microsoft.com/office/2011/relationships/chartColorStyle" Target="colors185.xml"/><Relationship Id="rId2" Type="http://schemas.microsoft.com/office/2011/relationships/chartStyle" Target="style185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6.xml.rels><?xml version="1.0" encoding="UTF-8" standalone="yes"?>
<Relationships xmlns="http://schemas.openxmlformats.org/package/2006/relationships"><Relationship Id="rId3" Type="http://schemas.microsoft.com/office/2011/relationships/chartColorStyle" Target="colors186.xml"/><Relationship Id="rId2" Type="http://schemas.microsoft.com/office/2011/relationships/chartStyle" Target="style186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7.xml.rels><?xml version="1.0" encoding="UTF-8" standalone="yes"?>
<Relationships xmlns="http://schemas.openxmlformats.org/package/2006/relationships"><Relationship Id="rId3" Type="http://schemas.microsoft.com/office/2011/relationships/chartColorStyle" Target="colors187.xml"/><Relationship Id="rId2" Type="http://schemas.microsoft.com/office/2011/relationships/chartStyle" Target="style187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8.xml.rels><?xml version="1.0" encoding="UTF-8" standalone="yes"?>
<Relationships xmlns="http://schemas.openxmlformats.org/package/2006/relationships"><Relationship Id="rId3" Type="http://schemas.microsoft.com/office/2011/relationships/chartColorStyle" Target="colors188.xml"/><Relationship Id="rId2" Type="http://schemas.microsoft.com/office/2011/relationships/chartStyle" Target="style188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89.xml.rels><?xml version="1.0" encoding="UTF-8" standalone="yes"?>
<Relationships xmlns="http://schemas.openxmlformats.org/package/2006/relationships"><Relationship Id="rId3" Type="http://schemas.microsoft.com/office/2011/relationships/chartColorStyle" Target="colors189.xml"/><Relationship Id="rId2" Type="http://schemas.microsoft.com/office/2011/relationships/chartStyle" Target="style189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microsoft.com/office/2011/relationships/chartStyle" Target="style19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190.xml.rels><?xml version="1.0" encoding="UTF-8" standalone="yes"?>
<Relationships xmlns="http://schemas.openxmlformats.org/package/2006/relationships"><Relationship Id="rId3" Type="http://schemas.microsoft.com/office/2011/relationships/chartColorStyle" Target="colors190.xml"/><Relationship Id="rId2" Type="http://schemas.microsoft.com/office/2011/relationships/chartStyle" Target="style190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191.xml.rels><?xml version="1.0" encoding="UTF-8" standalone="yes"?>
<Relationships xmlns="http://schemas.openxmlformats.org/package/2006/relationships"><Relationship Id="rId3" Type="http://schemas.microsoft.com/office/2011/relationships/chartColorStyle" Target="colors191.xml"/><Relationship Id="rId2" Type="http://schemas.microsoft.com/office/2011/relationships/chartStyle" Target="style191.xml"/><Relationship Id="rId1" Type="http://schemas.openxmlformats.org/officeDocument/2006/relationships/oleObject" Target="file:///D:\Pesquisa%20Sebrae\Mapeamento%20Tur&#237;stico%20de%20Natal%20-%20RN\Relat&#243;rios\Bugueiros\Gr&#225;fic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microsoft.com/office/2011/relationships/chartStyle" Target="style21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microsoft.com/office/2011/relationships/chartStyle" Target="style22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microsoft.com/office/2011/relationships/chartStyle" Target="style24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microsoft.com/office/2011/relationships/chartStyle" Target="style25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microsoft.com/office/2011/relationships/chartStyle" Target="style27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microsoft.com/office/2011/relationships/chartStyle" Target="style28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microsoft.com/office/2011/relationships/chartStyle" Target="style29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ColorStyle" Target="colors31.xml"/><Relationship Id="rId2" Type="http://schemas.microsoft.com/office/2011/relationships/chartStyle" Target="style31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microsoft.com/office/2011/relationships/chartStyle" Target="style32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ColorStyle" Target="colors33.xml"/><Relationship Id="rId2" Type="http://schemas.microsoft.com/office/2011/relationships/chartStyle" Target="style33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ColorStyle" Target="colors34.xml"/><Relationship Id="rId2" Type="http://schemas.microsoft.com/office/2011/relationships/chartStyle" Target="style34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ColorStyle" Target="colors35.xml"/><Relationship Id="rId2" Type="http://schemas.microsoft.com/office/2011/relationships/chartStyle" Target="style35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ColorStyle" Target="colors36.xml"/><Relationship Id="rId2" Type="http://schemas.microsoft.com/office/2011/relationships/chartStyle" Target="style36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microsoft.com/office/2011/relationships/chartStyle" Target="style37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ColorStyle" Target="colors38.xml"/><Relationship Id="rId2" Type="http://schemas.microsoft.com/office/2011/relationships/chartStyle" Target="style38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ColorStyle" Target="colors39.xml"/><Relationship Id="rId2" Type="http://schemas.microsoft.com/office/2011/relationships/chartStyle" Target="style39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ColorStyle" Target="colors40.xml"/><Relationship Id="rId2" Type="http://schemas.microsoft.com/office/2011/relationships/chartStyle" Target="style40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ColorStyle" Target="colors41.xml"/><Relationship Id="rId2" Type="http://schemas.microsoft.com/office/2011/relationships/chartStyle" Target="style41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ColorStyle" Target="colors42.xml"/><Relationship Id="rId2" Type="http://schemas.microsoft.com/office/2011/relationships/chartStyle" Target="style42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ColorStyle" Target="colors43.xml"/><Relationship Id="rId2" Type="http://schemas.microsoft.com/office/2011/relationships/chartStyle" Target="style43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ColorStyle" Target="colors44.xml"/><Relationship Id="rId2" Type="http://schemas.microsoft.com/office/2011/relationships/chartStyle" Target="style44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ColorStyle" Target="colors45.xml"/><Relationship Id="rId2" Type="http://schemas.microsoft.com/office/2011/relationships/chartStyle" Target="style45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ColorStyle" Target="colors46.xml"/><Relationship Id="rId2" Type="http://schemas.microsoft.com/office/2011/relationships/chartStyle" Target="style46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ColorStyle" Target="colors47.xml"/><Relationship Id="rId2" Type="http://schemas.microsoft.com/office/2011/relationships/chartStyle" Target="style47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ColorStyle" Target="colors48.xml"/><Relationship Id="rId2" Type="http://schemas.microsoft.com/office/2011/relationships/chartStyle" Target="style48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ColorStyle" Target="colors49.xml"/><Relationship Id="rId2" Type="http://schemas.microsoft.com/office/2011/relationships/chartStyle" Target="style49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microsoft.com/office/2011/relationships/chartStyle" Target="style50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ColorStyle" Target="colors51.xml"/><Relationship Id="rId2" Type="http://schemas.microsoft.com/office/2011/relationships/chartStyle" Target="style51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ColorStyle" Target="colors52.xml"/><Relationship Id="rId2" Type="http://schemas.microsoft.com/office/2011/relationships/chartStyle" Target="style52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ColorStyle" Target="colors53.xml"/><Relationship Id="rId2" Type="http://schemas.microsoft.com/office/2011/relationships/chartStyle" Target="style53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ColorStyle" Target="colors54.xml"/><Relationship Id="rId2" Type="http://schemas.microsoft.com/office/2011/relationships/chartStyle" Target="style54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ColorStyle" Target="colors55.xml"/><Relationship Id="rId2" Type="http://schemas.microsoft.com/office/2011/relationships/chartStyle" Target="style55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ColorStyle" Target="colors56.xml"/><Relationship Id="rId2" Type="http://schemas.microsoft.com/office/2011/relationships/chartStyle" Target="style56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ColorStyle" Target="colors57.xml"/><Relationship Id="rId2" Type="http://schemas.microsoft.com/office/2011/relationships/chartStyle" Target="style57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ColorStyle" Target="colors58.xml"/><Relationship Id="rId2" Type="http://schemas.microsoft.com/office/2011/relationships/chartStyle" Target="style58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ColorStyle" Target="colors59.xml"/><Relationship Id="rId2" Type="http://schemas.microsoft.com/office/2011/relationships/chartStyle" Target="style59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ColorStyle" Target="colors60.xml"/><Relationship Id="rId2" Type="http://schemas.microsoft.com/office/2011/relationships/chartStyle" Target="style60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ColorStyle" Target="colors61.xml"/><Relationship Id="rId2" Type="http://schemas.microsoft.com/office/2011/relationships/chartStyle" Target="style61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ColorStyle" Target="colors62.xml"/><Relationship Id="rId2" Type="http://schemas.microsoft.com/office/2011/relationships/chartStyle" Target="style62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ColorStyle" Target="colors63.xml"/><Relationship Id="rId2" Type="http://schemas.microsoft.com/office/2011/relationships/chartStyle" Target="style63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ColorStyle" Target="colors64.xml"/><Relationship Id="rId2" Type="http://schemas.microsoft.com/office/2011/relationships/chartStyle" Target="style64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ColorStyle" Target="colors65.xml"/><Relationship Id="rId2" Type="http://schemas.microsoft.com/office/2011/relationships/chartStyle" Target="style65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ColorStyle" Target="colors66.xml"/><Relationship Id="rId2" Type="http://schemas.microsoft.com/office/2011/relationships/chartStyle" Target="style66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ColorStyle" Target="colors67.xml"/><Relationship Id="rId2" Type="http://schemas.microsoft.com/office/2011/relationships/chartStyle" Target="style67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ColorStyle" Target="colors68.xml"/><Relationship Id="rId2" Type="http://schemas.microsoft.com/office/2011/relationships/chartStyle" Target="style68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ColorStyle" Target="colors69.xml"/><Relationship Id="rId2" Type="http://schemas.microsoft.com/office/2011/relationships/chartStyle" Target="style69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ColorStyle" Target="colors71.xml"/><Relationship Id="rId2" Type="http://schemas.microsoft.com/office/2011/relationships/chartStyle" Target="style71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ColorStyle" Target="colors72.xml"/><Relationship Id="rId2" Type="http://schemas.microsoft.com/office/2011/relationships/chartStyle" Target="style72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ColorStyle" Target="colors73.xml"/><Relationship Id="rId2" Type="http://schemas.microsoft.com/office/2011/relationships/chartStyle" Target="style73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ColorStyle" Target="colors74.xml"/><Relationship Id="rId2" Type="http://schemas.microsoft.com/office/2011/relationships/chartStyle" Target="style74.xml"/><Relationship Id="rId1" Type="http://schemas.openxmlformats.org/officeDocument/2006/relationships/oleObject" Target="file:///D:\Pesquisa%20Sebrae\Mapeamento%20Tur&#237;stico%20de%20Natal%20-%20RN\Relat&#243;rios\Gastronomia\Gr&#225;ficos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ColorStyle" Target="colors75.xml"/><Relationship Id="rId2" Type="http://schemas.microsoft.com/office/2011/relationships/chartStyle" Target="style75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ColorStyle" Target="colors76.xml"/><Relationship Id="rId2" Type="http://schemas.microsoft.com/office/2011/relationships/chartStyle" Target="style76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ColorStyle" Target="colors77.xml"/><Relationship Id="rId2" Type="http://schemas.microsoft.com/office/2011/relationships/chartStyle" Target="style77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microsoft.com/office/2011/relationships/chartColorStyle" Target="colors78.xml"/><Relationship Id="rId2" Type="http://schemas.microsoft.com/office/2011/relationships/chartStyle" Target="style78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ColorStyle" Target="colors79.xml"/><Relationship Id="rId2" Type="http://schemas.microsoft.com/office/2011/relationships/chartStyle" Target="style79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ColorStyle" Target="colors80.xml"/><Relationship Id="rId2" Type="http://schemas.microsoft.com/office/2011/relationships/chartStyle" Target="style80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ColorStyle" Target="colors81.xml"/><Relationship Id="rId2" Type="http://schemas.microsoft.com/office/2011/relationships/chartStyle" Target="style81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ColorStyle" Target="colors82.xml"/><Relationship Id="rId2" Type="http://schemas.microsoft.com/office/2011/relationships/chartStyle" Target="style82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ColorStyle" Target="colors83.xml"/><Relationship Id="rId2" Type="http://schemas.microsoft.com/office/2011/relationships/chartStyle" Target="style83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ColorStyle" Target="colors84.xml"/><Relationship Id="rId2" Type="http://schemas.microsoft.com/office/2011/relationships/chartStyle" Target="style84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ColorStyle" Target="colors85.xml"/><Relationship Id="rId2" Type="http://schemas.microsoft.com/office/2011/relationships/chartStyle" Target="style85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microsoft.com/office/2011/relationships/chartColorStyle" Target="colors86.xml"/><Relationship Id="rId2" Type="http://schemas.microsoft.com/office/2011/relationships/chartStyle" Target="style86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7.xml.rels><?xml version="1.0" encoding="UTF-8" standalone="yes"?>
<Relationships xmlns="http://schemas.openxmlformats.org/package/2006/relationships"><Relationship Id="rId3" Type="http://schemas.microsoft.com/office/2011/relationships/chartColorStyle" Target="colors87.xml"/><Relationship Id="rId2" Type="http://schemas.microsoft.com/office/2011/relationships/chartStyle" Target="style87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microsoft.com/office/2011/relationships/chartColorStyle" Target="colors88.xml"/><Relationship Id="rId2" Type="http://schemas.microsoft.com/office/2011/relationships/chartStyle" Target="style88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microsoft.com/office/2011/relationships/chartColorStyle" Target="colors89.xml"/><Relationship Id="rId2" Type="http://schemas.microsoft.com/office/2011/relationships/chartStyle" Target="style89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D:\Pesquisa%20Sebrae\Mapeamento%20Tur&#237;stico%20de%20Natal%20-%20RN\Relat&#243;rios\Hospedagem\Gr&#225;ficos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microsoft.com/office/2011/relationships/chartColorStyle" Target="colors90.xml"/><Relationship Id="rId2" Type="http://schemas.microsoft.com/office/2011/relationships/chartStyle" Target="style90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microsoft.com/office/2011/relationships/chartColorStyle" Target="colors91.xml"/><Relationship Id="rId2" Type="http://schemas.microsoft.com/office/2011/relationships/chartStyle" Target="style91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microsoft.com/office/2011/relationships/chartColorStyle" Target="colors92.xml"/><Relationship Id="rId2" Type="http://schemas.microsoft.com/office/2011/relationships/chartStyle" Target="style92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microsoft.com/office/2011/relationships/chartColorStyle" Target="colors93.xml"/><Relationship Id="rId2" Type="http://schemas.microsoft.com/office/2011/relationships/chartStyle" Target="style93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4.xml.rels><?xml version="1.0" encoding="UTF-8" standalone="yes"?>
<Relationships xmlns="http://schemas.openxmlformats.org/package/2006/relationships"><Relationship Id="rId3" Type="http://schemas.microsoft.com/office/2011/relationships/chartColorStyle" Target="colors94.xml"/><Relationship Id="rId2" Type="http://schemas.microsoft.com/office/2011/relationships/chartStyle" Target="style94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5.xml.rels><?xml version="1.0" encoding="UTF-8" standalone="yes"?>
<Relationships xmlns="http://schemas.openxmlformats.org/package/2006/relationships"><Relationship Id="rId3" Type="http://schemas.microsoft.com/office/2011/relationships/chartColorStyle" Target="colors95.xml"/><Relationship Id="rId2" Type="http://schemas.microsoft.com/office/2011/relationships/chartStyle" Target="style95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6.xml.rels><?xml version="1.0" encoding="UTF-8" standalone="yes"?>
<Relationships xmlns="http://schemas.openxmlformats.org/package/2006/relationships"><Relationship Id="rId3" Type="http://schemas.microsoft.com/office/2011/relationships/chartColorStyle" Target="colors96.xml"/><Relationship Id="rId2" Type="http://schemas.microsoft.com/office/2011/relationships/chartStyle" Target="style96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7.xml.rels><?xml version="1.0" encoding="UTF-8" standalone="yes"?>
<Relationships xmlns="http://schemas.openxmlformats.org/package/2006/relationships"><Relationship Id="rId3" Type="http://schemas.microsoft.com/office/2011/relationships/chartColorStyle" Target="colors97.xml"/><Relationship Id="rId2" Type="http://schemas.microsoft.com/office/2011/relationships/chartStyle" Target="style97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8.xml.rels><?xml version="1.0" encoding="UTF-8" standalone="yes"?>
<Relationships xmlns="http://schemas.openxmlformats.org/package/2006/relationships"><Relationship Id="rId3" Type="http://schemas.microsoft.com/office/2011/relationships/chartColorStyle" Target="colors98.xml"/><Relationship Id="rId2" Type="http://schemas.microsoft.com/office/2011/relationships/chartStyle" Target="style98.xml"/><Relationship Id="rId1" Type="http://schemas.openxmlformats.org/officeDocument/2006/relationships/oleObject" Target="file:///D:\Pesquisa%20Sebrae\Mapeamento%20Tur&#237;stico%20de%20Natal%20-%20RN\Relat&#243;rios\Lazer%20e%20Entretenimento\Gr&#225;ficos.xlsx" TargetMode="External"/></Relationships>
</file>

<file path=ppt/charts/_rels/chart99.xml.rels><?xml version="1.0" encoding="UTF-8" standalone="yes"?>
<Relationships xmlns="http://schemas.openxmlformats.org/package/2006/relationships"><Relationship Id="rId3" Type="http://schemas.microsoft.com/office/2011/relationships/chartColorStyle" Target="colors99.xml"/><Relationship Id="rId2" Type="http://schemas.microsoft.com/office/2011/relationships/chartStyle" Target="style99.xml"/><Relationship Id="rId1" Type="http://schemas.openxmlformats.org/officeDocument/2006/relationships/oleObject" Target="file:///D:\Pesquisa%20Sebrae\Mapeamento%20Tur&#237;stico%20de%20Natal%20-%20RN\Relat&#243;rios\Lazer%20e%20Entretenimento\Gr&#225;ficos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Sexo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57576334208224"/>
          <c:y val="0.022222222222222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2393263342082"/>
          <c:y val="0.172161417322835"/>
          <c:w val="0.38965813648294"/>
          <c:h val="0.779316272965879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0.63855421686747</c:v>
                </c:pt>
                <c:pt idx="1">
                  <c:v>0.36144578313253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equipamento 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4864354566975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435381316772"/>
          <c:y val="0.123226282314151"/>
          <c:w val="0.699824590588148"/>
          <c:h val="0.8767737176858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Planilha1!$A$108:$A$114</c:f>
              <c:strCache>
                <c:ptCount val="7"/>
                <c:pt idx="0">
                  <c:v>SPA</c:v>
                </c:pt>
                <c:pt idx="1">
                  <c:v>Hostel</c:v>
                </c:pt>
                <c:pt idx="2">
                  <c:v>Hotel de lazer/Resort</c:v>
                </c:pt>
                <c:pt idx="3">
                  <c:v>Motel</c:v>
                </c:pt>
                <c:pt idx="4">
                  <c:v>Apart hotel/Flat/Cond hotel</c:v>
                </c:pt>
                <c:pt idx="5">
                  <c:v>Pousada</c:v>
                </c:pt>
                <c:pt idx="6">
                  <c:v>Hotel</c:v>
                </c:pt>
              </c:strCache>
            </c:strRef>
          </c:cat>
          <c:val>
            <c:numRef>
              <c:f>Planilha1!$C$108:$C$114</c:f>
              <c:numCache>
                <c:formatCode>0.0%</c:formatCode>
                <c:ptCount val="7"/>
                <c:pt idx="0">
                  <c:v>0.00436681222707424</c:v>
                </c:pt>
                <c:pt idx="1">
                  <c:v>0.0262008733624454</c:v>
                </c:pt>
                <c:pt idx="2">
                  <c:v>0.0655021834061135</c:v>
                </c:pt>
                <c:pt idx="3">
                  <c:v>0.0960698689956332</c:v>
                </c:pt>
                <c:pt idx="4">
                  <c:v>0.218340611353712</c:v>
                </c:pt>
                <c:pt idx="5">
                  <c:v>0.262008733624454</c:v>
                </c:pt>
                <c:pt idx="6">
                  <c:v>0.327510917030568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9463360"/>
        <c:axId val="389447552"/>
      </c:barChart>
      <c:catAx>
        <c:axId val="38946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47552"/>
        <c:crosses val="autoZero"/>
        <c:auto val="1"/>
        <c:lblAlgn val="ctr"/>
        <c:lblOffset val="100"/>
        <c:noMultiLvlLbl val="0"/>
      </c:catAx>
      <c:valAx>
        <c:axId val="389447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Entidade de Classe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8311111111111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Planilha1!$A$293:$A$294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Planilha1!$C$293:$C$294</c:f>
              <c:numCache>
                <c:formatCode>0.0%</c:formatCode>
                <c:ptCount val="2"/>
                <c:pt idx="0">
                  <c:v>0.26984126984127</c:v>
                </c:pt>
                <c:pt idx="1">
                  <c:v>0.73015873015873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Empresa Aderiria ao Passaporte Natalense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12971311281649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3110190775649"/>
          <c:y val="0.256982108635654"/>
          <c:w val="0.548257605677956"/>
          <c:h val="0.697173120037884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Planilha1!$A$167:$A$168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Planilha1!$C$167:$C$168</c:f>
              <c:numCache>
                <c:formatCode>0.0%</c:formatCode>
                <c:ptCount val="2"/>
                <c:pt idx="0">
                  <c:v>0.671641791044776</c:v>
                </c:pt>
                <c:pt idx="1">
                  <c:v>0.328358208955224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Concederia algum desconto ao turista com o Passaporte Natalense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114614688546356"/>
          <c:y val="0.016075320606941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1341106940845"/>
          <c:y val="0.277567387460963"/>
          <c:w val="0.515141903482405"/>
          <c:h val="0.678968989304855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076929311585571"/>
                  <c:y val="0.2326047635340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Planilha1!$A$172:$A$173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Planilha1!$C$172:$C$173</c:f>
              <c:numCache>
                <c:formatCode>0.0%</c:formatCode>
                <c:ptCount val="2"/>
                <c:pt idx="0">
                  <c:v>0.866666666666667</c:v>
                </c:pt>
                <c:pt idx="1">
                  <c:v>0.133333333333333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Fatores na cidade afeta de forma negativa o desempenho da empresa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596600156163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7454444538519"/>
          <c:y val="0.131518518518519"/>
          <c:w val="0.639092747815125"/>
          <c:h val="0.868481481481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Planilha1!$A$332:$A$342</c:f>
              <c:strCache>
                <c:ptCount val="11"/>
                <c:pt idx="0">
                  <c:v>Falta de água</c:v>
                </c:pt>
                <c:pt idx="1">
                  <c:v>Protestos próximo ao Shopping</c:v>
                </c:pt>
                <c:pt idx="2">
                  <c:v>Falta de estacionamento</c:v>
                </c:pt>
                <c:pt idx="3">
                  <c:v>Falta de podagem nas árvores</c:v>
                </c:pt>
                <c:pt idx="4">
                  <c:v>Saneamento/esgoto a céu aberto</c:v>
                </c:pt>
                <c:pt idx="5">
                  <c:v>Limpeza pública</c:v>
                </c:pt>
                <c:pt idx="6">
                  <c:v>Pavimentação/buraco nas ruas</c:v>
                </c:pt>
                <c:pt idx="7">
                  <c:v>Trânsito/engarrafamento</c:v>
                </c:pt>
                <c:pt idx="8">
                  <c:v>Linhas de ônibus disponíveis</c:v>
                </c:pt>
                <c:pt idx="9">
                  <c:v>Iluminação pública</c:v>
                </c:pt>
                <c:pt idx="10">
                  <c:v>Segurança/Policiamento</c:v>
                </c:pt>
              </c:strCache>
            </c:strRef>
          </c:cat>
          <c:val>
            <c:numRef>
              <c:f>Planilha1!$C$332:$C$342</c:f>
              <c:numCache>
                <c:formatCode>0.0%</c:formatCode>
                <c:ptCount val="11"/>
                <c:pt idx="0">
                  <c:v>0.0142857142857143</c:v>
                </c:pt>
                <c:pt idx="1">
                  <c:v>0.0142857142857143</c:v>
                </c:pt>
                <c:pt idx="2">
                  <c:v>0.0142857142857143</c:v>
                </c:pt>
                <c:pt idx="3">
                  <c:v>0.0142857142857143</c:v>
                </c:pt>
                <c:pt idx="4">
                  <c:v>0.142857142857143</c:v>
                </c:pt>
                <c:pt idx="5">
                  <c:v>0.171428571428571</c:v>
                </c:pt>
                <c:pt idx="6">
                  <c:v>0.228571428571429</c:v>
                </c:pt>
                <c:pt idx="7">
                  <c:v>0.242857142857143</c:v>
                </c:pt>
                <c:pt idx="8">
                  <c:v>0.342857142857143</c:v>
                </c:pt>
                <c:pt idx="9">
                  <c:v>0.385714285714286</c:v>
                </c:pt>
                <c:pt idx="10">
                  <c:v>0.757142857142857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Sexo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5042187087372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0.393939393939394</c:v>
                </c:pt>
                <c:pt idx="1">
                  <c:v>0.606060606060606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Faixa Etária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9953583703116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Planilha1!$A$7:$A$10</c:f>
              <c:strCache>
                <c:ptCount val="4"/>
                <c:pt idx="0">
                  <c:v>31 a 40 anos</c:v>
                </c:pt>
                <c:pt idx="1">
                  <c:v>41 a 50 anos</c:v>
                </c:pt>
                <c:pt idx="2">
                  <c:v>51 a 60 anos</c:v>
                </c:pt>
                <c:pt idx="3">
                  <c:v>Acima de 60 anos</c:v>
                </c:pt>
              </c:strCache>
            </c:strRef>
          </c:cat>
          <c:val>
            <c:numRef>
              <c:f>Planilha1!$C$7:$C$10</c:f>
              <c:numCache>
                <c:formatCode>0.0%</c:formatCode>
                <c:ptCount val="4"/>
                <c:pt idx="0">
                  <c:v>0.303030303030303</c:v>
                </c:pt>
                <c:pt idx="1">
                  <c:v>0.393939393939394</c:v>
                </c:pt>
                <c:pt idx="2">
                  <c:v>0.212121212121212</c:v>
                </c:pt>
                <c:pt idx="3">
                  <c:v>0.0909090909090909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404799"/>
        <c:axId val="493408127"/>
      </c:barChart>
      <c:catAx>
        <c:axId val="4934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8127"/>
        <c:crosses val="autoZero"/>
        <c:auto val="1"/>
        <c:lblAlgn val="ctr"/>
        <c:lblOffset val="100"/>
        <c:noMultiLvlLbl val="0"/>
      </c:catAx>
      <c:valAx>
        <c:axId val="4934081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Grau de Escolaridade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2993806269667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8943132108486"/>
          <c:y val="0.144512403871043"/>
          <c:w val="0.720501312335958"/>
          <c:h val="0.8395809153230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Planilha1!$A$15:$A$19</c:f>
              <c:strCache>
                <c:ptCount val="5"/>
                <c:pt idx="0">
                  <c:v>Especialização</c:v>
                </c:pt>
                <c:pt idx="1">
                  <c:v>Superior completo</c:v>
                </c:pt>
                <c:pt idx="2">
                  <c:v>Superior incompleto</c:v>
                </c:pt>
                <c:pt idx="3">
                  <c:v>Médio completo</c:v>
                </c:pt>
                <c:pt idx="4">
                  <c:v>Médio incompleto</c:v>
                </c:pt>
              </c:strCache>
            </c:strRef>
          </c:cat>
          <c:val>
            <c:numRef>
              <c:f>Planilha1!$C$15:$C$19</c:f>
              <c:numCache>
                <c:formatCode>0.0%</c:formatCode>
                <c:ptCount val="5"/>
                <c:pt idx="0">
                  <c:v>0.0606060606060606</c:v>
                </c:pt>
                <c:pt idx="1">
                  <c:v>0.575757575757576</c:v>
                </c:pt>
                <c:pt idx="2">
                  <c:v>0.121212121212121</c:v>
                </c:pt>
                <c:pt idx="3">
                  <c:v>0.212121212121212</c:v>
                </c:pt>
                <c:pt idx="4">
                  <c:v>0.0303030303030303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Estado Civil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078642494062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Planilha1!$A$32:$A$34</c:f>
              <c:strCache>
                <c:ptCount val="3"/>
                <c:pt idx="0">
                  <c:v>Casado(a)/União estável</c:v>
                </c:pt>
                <c:pt idx="1">
                  <c:v>Solteiro(a)</c:v>
                </c:pt>
                <c:pt idx="2">
                  <c:v>Separado(a)/Divorciado(a)</c:v>
                </c:pt>
              </c:strCache>
            </c:strRef>
          </c:cat>
          <c:val>
            <c:numRef>
              <c:f>Planilha1!$C$32:$C$34</c:f>
              <c:numCache>
                <c:formatCode>0.0%</c:formatCode>
                <c:ptCount val="3"/>
                <c:pt idx="0">
                  <c:v>0.606060606060606</c:v>
                </c:pt>
                <c:pt idx="1">
                  <c:v>0.272727272727273</c:v>
                </c:pt>
                <c:pt idx="2">
                  <c:v>0.121212121212121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Porte da empresa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825401454447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Planilha1!$A$38:$A$42</c:f>
              <c:strCache>
                <c:ptCount val="5"/>
                <c:pt idx="0">
                  <c:v>Microempreendedor Individual - MEI (Até R$ 81 mil)</c:v>
                </c:pt>
                <c:pt idx="1">
                  <c:v>Microempresa - ME (R$ Até R$ 360 mil)</c:v>
                </c:pt>
                <c:pt idx="2">
                  <c:v>Empresa de Pequeno Porte - EPP (De R$ 360 mil até R$ 4,8 milhões)</c:v>
                </c:pt>
                <c:pt idx="3">
                  <c:v>Empresa de Médio Porte - EMP (De 4,8 milhões até R$ 48 milhões)</c:v>
                </c:pt>
                <c:pt idx="4">
                  <c:v>Cooperativa</c:v>
                </c:pt>
              </c:strCache>
            </c:strRef>
          </c:cat>
          <c:val>
            <c:numRef>
              <c:f>Planilha1!$C$38:$C$42</c:f>
              <c:numCache>
                <c:formatCode>0.0%</c:formatCode>
                <c:ptCount val="5"/>
                <c:pt idx="0">
                  <c:v>0.114285714285714</c:v>
                </c:pt>
                <c:pt idx="1">
                  <c:v>0.457142857142857</c:v>
                </c:pt>
                <c:pt idx="2">
                  <c:v>0.342857142857143</c:v>
                </c:pt>
                <c:pt idx="3">
                  <c:v>0.0571428571428571</c:v>
                </c:pt>
                <c:pt idx="4">
                  <c:v>0.0285714285714286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8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 err="1">
                <a:effectLst/>
              </a:rPr>
              <a:t>Cadastur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25055555555556"/>
          <c:y val="0.01075268817204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Planilha1!$A$80:$A$81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Planilha1!$C$80:$C$81</c:f>
              <c:numCache>
                <c:formatCode>0.0%</c:formatCode>
                <c:ptCount val="2"/>
                <c:pt idx="0">
                  <c:v>0.806451612903226</c:v>
                </c:pt>
                <c:pt idx="1">
                  <c:v>0.193548387096774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Redes sociais utilizadas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318601900114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4178696412948"/>
          <c:y val="0.135597210796412"/>
          <c:w val="0.765265748031496"/>
          <c:h val="0.8594276648254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Planilha1!$A$98:$A$104</c:f>
              <c:strCache>
                <c:ptCount val="7"/>
                <c:pt idx="0">
                  <c:v>Não utiliza</c:v>
                </c:pt>
                <c:pt idx="1">
                  <c:v>LinkedIn</c:v>
                </c:pt>
                <c:pt idx="2">
                  <c:v>Twitter</c:v>
                </c:pt>
                <c:pt idx="3">
                  <c:v>Tik Tok</c:v>
                </c:pt>
                <c:pt idx="4">
                  <c:v>Facebook</c:v>
                </c:pt>
                <c:pt idx="5">
                  <c:v>Site da empresa</c:v>
                </c:pt>
                <c:pt idx="6">
                  <c:v>Instagram</c:v>
                </c:pt>
              </c:strCache>
            </c:strRef>
          </c:cat>
          <c:val>
            <c:numRef>
              <c:f>Planilha1!$C$98:$C$104</c:f>
              <c:numCache>
                <c:formatCode>0.0%</c:formatCode>
                <c:ptCount val="7"/>
                <c:pt idx="0">
                  <c:v>0.203296703296703</c:v>
                </c:pt>
                <c:pt idx="1">
                  <c:v>0.00549450549450549</c:v>
                </c:pt>
                <c:pt idx="2">
                  <c:v>0.0164835164835165</c:v>
                </c:pt>
                <c:pt idx="3">
                  <c:v>0.0164835164835165</c:v>
                </c:pt>
                <c:pt idx="4">
                  <c:v>0.197802197802198</c:v>
                </c:pt>
                <c:pt idx="5">
                  <c:v>0.225274725274725</c:v>
                </c:pt>
                <c:pt idx="6">
                  <c:v>0.758241758241758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2019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25076650749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736983458463"/>
          <c:y val="0.11357772586119"/>
          <c:w val="0.619237201789848"/>
          <c:h val="0.8815382692548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Planilha1!$A$46:$A$53</c:f>
              <c:strCache>
                <c:ptCount val="8"/>
                <c:pt idx="0">
                  <c:v>De R$ 10 milhões até R$ 20 milhões</c:v>
                </c:pt>
                <c:pt idx="1">
                  <c:v>De R$ 5 milhões até R$ 10 milhões</c:v>
                </c:pt>
                <c:pt idx="2">
                  <c:v>De R$ 2 milhões até R$ 5 milhões</c:v>
                </c:pt>
                <c:pt idx="3">
                  <c:v>De R$ 1 milhão até R$ 2 milhões</c:v>
                </c:pt>
                <c:pt idx="4">
                  <c:v>De R$ 400 mil até R$ 1 milhão</c:v>
                </c:pt>
                <c:pt idx="5">
                  <c:v>De R$ 200 mil até R$ 400 mil</c:v>
                </c:pt>
                <c:pt idx="6">
                  <c:v>De R$ 100 mil até 200 mil</c:v>
                </c:pt>
                <c:pt idx="7">
                  <c:v>Até R$ 100 mil</c:v>
                </c:pt>
              </c:strCache>
            </c:strRef>
          </c:cat>
          <c:val>
            <c:numRef>
              <c:f>Planilha1!$C$46:$C$53</c:f>
              <c:numCache>
                <c:formatCode>0.0%</c:formatCode>
                <c:ptCount val="8"/>
                <c:pt idx="0">
                  <c:v>0.04</c:v>
                </c:pt>
                <c:pt idx="1">
                  <c:v>0.16</c:v>
                </c:pt>
                <c:pt idx="2">
                  <c:v>0.08</c:v>
                </c:pt>
                <c:pt idx="3">
                  <c:v>0.04</c:v>
                </c:pt>
                <c:pt idx="4">
                  <c:v>0.28</c:v>
                </c:pt>
                <c:pt idx="5">
                  <c:v>0.04</c:v>
                </c:pt>
                <c:pt idx="6">
                  <c:v>0.08</c:v>
                </c:pt>
                <c:pt idx="7">
                  <c:v>0.28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2021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5336320841402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8617123039153"/>
          <c:y val="0.106898148148148"/>
          <c:w val="0.62505133895965"/>
          <c:h val="0.8931018518518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Planilha1!$A$57:$A$64</c:f>
              <c:strCache>
                <c:ptCount val="8"/>
                <c:pt idx="0">
                  <c:v>De R$ 10 milhões até R$ 20 milhões</c:v>
                </c:pt>
                <c:pt idx="1">
                  <c:v>De R$ 5 milhões até R$ 10 milhões</c:v>
                </c:pt>
                <c:pt idx="2">
                  <c:v>De R$ 2 milhões até R$ 5 milhões</c:v>
                </c:pt>
                <c:pt idx="3">
                  <c:v>De R$ 1 milhão até R$ 2 milhões</c:v>
                </c:pt>
                <c:pt idx="4">
                  <c:v>De R$ 400 mil até R$ 1 milhão</c:v>
                </c:pt>
                <c:pt idx="5">
                  <c:v>De R$ 200 mil até R$ 400 mil</c:v>
                </c:pt>
                <c:pt idx="6">
                  <c:v>De R$ 100 mil até R$ 200 mil</c:v>
                </c:pt>
                <c:pt idx="7">
                  <c:v>Até R$ 100 mil</c:v>
                </c:pt>
              </c:strCache>
            </c:strRef>
          </c:cat>
          <c:val>
            <c:numRef>
              <c:f>Planilha1!$C$57:$C$64</c:f>
              <c:numCache>
                <c:formatCode>0.0%</c:formatCode>
                <c:ptCount val="8"/>
                <c:pt idx="0">
                  <c:v>0.08</c:v>
                </c:pt>
                <c:pt idx="1">
                  <c:v>0.12</c:v>
                </c:pt>
                <c:pt idx="2">
                  <c:v>0.04</c:v>
                </c:pt>
                <c:pt idx="3">
                  <c:v>0.04</c:v>
                </c:pt>
                <c:pt idx="4">
                  <c:v>0.12</c:v>
                </c:pt>
                <c:pt idx="5">
                  <c:v>0.28</c:v>
                </c:pt>
                <c:pt idx="6">
                  <c:v>0.12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equipamento de agenciamento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41165468034907"/>
          <c:y val="0.0051880674448767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Planilha1!$A$24:$A$26</c:f>
              <c:strCache>
                <c:ptCount val="3"/>
                <c:pt idx="0">
                  <c:v>Agência de viagem</c:v>
                </c:pt>
                <c:pt idx="1">
                  <c:v>Receptivo</c:v>
                </c:pt>
                <c:pt idx="2">
                  <c:v>Operadora de viagem</c:v>
                </c:pt>
              </c:strCache>
            </c:strRef>
          </c:cat>
          <c:val>
            <c:numRef>
              <c:f>Planilha1!$C$24:$C$26</c:f>
              <c:numCache>
                <c:formatCode>0.0%</c:formatCode>
                <c:ptCount val="3"/>
                <c:pt idx="0">
                  <c:v>0.72972972972973</c:v>
                </c:pt>
                <c:pt idx="1">
                  <c:v>0.243243243243243</c:v>
                </c:pt>
                <c:pt idx="2">
                  <c:v>0.027027027027027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Início de atividade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0396846637462"/>
          <c:y val="0.003543081157352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Planilha1!$A$68:$A$75</c:f>
              <c:strCache>
                <c:ptCount val="8"/>
                <c:pt idx="0">
                  <c:v>1986 - 1990</c:v>
                </c:pt>
                <c:pt idx="1">
                  <c:v>1991 - 1995</c:v>
                </c:pt>
                <c:pt idx="2">
                  <c:v>1996 - 2000</c:v>
                </c:pt>
                <c:pt idx="3">
                  <c:v>2001 - 2005</c:v>
                </c:pt>
                <c:pt idx="4">
                  <c:v>2006 - 2010</c:v>
                </c:pt>
                <c:pt idx="5">
                  <c:v>2011 - 2015</c:v>
                </c:pt>
                <c:pt idx="6">
                  <c:v>2016 - 2020</c:v>
                </c:pt>
                <c:pt idx="7">
                  <c:v>2021 - 2022</c:v>
                </c:pt>
              </c:strCache>
            </c:strRef>
          </c:cat>
          <c:val>
            <c:numRef>
              <c:f>Planilha1!$C$68:$C$75</c:f>
              <c:numCache>
                <c:formatCode>0.0%</c:formatCode>
                <c:ptCount val="8"/>
                <c:pt idx="0">
                  <c:v>0.142</c:v>
                </c:pt>
                <c:pt idx="1">
                  <c:v>0.0857142857142857</c:v>
                </c:pt>
                <c:pt idx="2">
                  <c:v>0.142</c:v>
                </c:pt>
                <c:pt idx="3">
                  <c:v>0.0857142857142857</c:v>
                </c:pt>
                <c:pt idx="4">
                  <c:v>0.0857142857142857</c:v>
                </c:pt>
                <c:pt idx="5">
                  <c:v>0.228571428571429</c:v>
                </c:pt>
                <c:pt idx="6">
                  <c:v>0.2</c:v>
                </c:pt>
                <c:pt idx="7">
                  <c:v>0.0285714285714286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20288"/>
        <c:axId val="356711552"/>
      </c:barChart>
      <c:catAx>
        <c:axId val="3567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11552"/>
        <c:crosses val="autoZero"/>
        <c:auto val="1"/>
        <c:lblAlgn val="ctr"/>
        <c:lblOffset val="100"/>
        <c:noMultiLvlLbl val="0"/>
      </c:catAx>
      <c:valAx>
        <c:axId val="35671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Redes sociais utilizadas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3041673076833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4077751826315"/>
          <c:y val="0.125646962040193"/>
          <c:w val="0.799871330470903"/>
          <c:h val="0.8723769284936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Planilha1!$A$86:$A$89</c:f>
              <c:strCache>
                <c:ptCount val="4"/>
                <c:pt idx="0">
                  <c:v>Não possui</c:v>
                </c:pt>
                <c:pt idx="1">
                  <c:v>Facebook</c:v>
                </c:pt>
                <c:pt idx="2">
                  <c:v>Site da empresa</c:v>
                </c:pt>
                <c:pt idx="3">
                  <c:v>Instagram</c:v>
                </c:pt>
              </c:strCache>
            </c:strRef>
          </c:cat>
          <c:val>
            <c:numRef>
              <c:f>Planilha1!$C$86:$C$89</c:f>
              <c:numCache>
                <c:formatCode>0.0%</c:formatCode>
                <c:ptCount val="4"/>
                <c:pt idx="0">
                  <c:v>0.0606060606060606</c:v>
                </c:pt>
                <c:pt idx="1">
                  <c:v>0.272727272727273</c:v>
                </c:pt>
                <c:pt idx="2">
                  <c:v>0.333333333333333</c:v>
                </c:pt>
                <c:pt idx="3">
                  <c:v>0.939393939393939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serviço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9563508121286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Planilha1!$A$93:$A$95</c:f>
              <c:strCache>
                <c:ptCount val="3"/>
                <c:pt idx="0">
                  <c:v>Emissivo</c:v>
                </c:pt>
                <c:pt idx="1">
                  <c:v>Receptivo</c:v>
                </c:pt>
                <c:pt idx="2">
                  <c:v>Locação de veículos</c:v>
                </c:pt>
              </c:strCache>
            </c:strRef>
          </c:cat>
          <c:val>
            <c:numRef>
              <c:f>Planilha1!$C$93:$C$95</c:f>
              <c:numCache>
                <c:formatCode>0.0%</c:formatCode>
                <c:ptCount val="3"/>
                <c:pt idx="0">
                  <c:v>0.666666666666667</c:v>
                </c:pt>
                <c:pt idx="1">
                  <c:v>0.484848484848485</c:v>
                </c:pt>
                <c:pt idx="2">
                  <c:v>0.0606060606060606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463360"/>
        <c:axId val="389447552"/>
      </c:barChart>
      <c:catAx>
        <c:axId val="3894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47552"/>
        <c:crosses val="autoZero"/>
        <c:auto val="1"/>
        <c:lblAlgn val="ctr"/>
        <c:lblOffset val="100"/>
        <c:noMultiLvlLbl val="0"/>
      </c:catAx>
      <c:valAx>
        <c:axId val="38944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Percentual participativo do tipo de vendas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8718744531933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305555555555556"/>
          <c:y val="0.171712962962963"/>
          <c:w val="0.938888888888889"/>
          <c:h val="0.656650991542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Planilha1!$A$391</c:f>
              <c:strCache>
                <c:ptCount val="1"/>
                <c:pt idx="0">
                  <c:v>Física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Planilha1!$B$390:$C$390</c:f>
              <c:strCache>
                <c:ptCount val="2"/>
                <c:pt idx="0">
                  <c:v>Emissivo</c:v>
                </c:pt>
                <c:pt idx="1">
                  <c:v>Receptivo</c:v>
                </c:pt>
              </c:strCache>
            </c:strRef>
          </c:cat>
          <c:val>
            <c:numRef>
              <c:f>Planilha1!$B$391:$C$391</c:f>
              <c:numCache>
                <c:formatCode>0.0%</c:formatCode>
                <c:ptCount val="2"/>
                <c:pt idx="0">
                  <c:v>0.549565217391304</c:v>
                </c:pt>
                <c:pt idx="1">
                  <c:v>0.539333805811481</c:v>
                </c:pt>
              </c:numCache>
            </c:numRef>
          </c:val>
        </c:ser>
        <c:ser>
          <c:idx val="1"/>
          <c:order val="1"/>
          <c:tx>
            <c:strRef>
              <c:f>Planilha1!$A$392</c:f>
              <c:strCache>
                <c:ptCount val="1"/>
                <c:pt idx="0">
                  <c:v>Online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Planilha1!$B$390:$C$390</c:f>
              <c:strCache>
                <c:ptCount val="2"/>
                <c:pt idx="0">
                  <c:v>Emissivo</c:v>
                </c:pt>
                <c:pt idx="1">
                  <c:v>Receptivo</c:v>
                </c:pt>
              </c:strCache>
            </c:strRef>
          </c:cat>
          <c:val>
            <c:numRef>
              <c:f>Planilha1!$B$392:$C$392</c:f>
              <c:numCache>
                <c:formatCode>0.0%</c:formatCode>
                <c:ptCount val="2"/>
                <c:pt idx="0">
                  <c:v>0.450434782608696</c:v>
                </c:pt>
                <c:pt idx="1">
                  <c:v>0.460666194188519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822895"/>
        <c:axId val="267825391"/>
      </c:barChart>
      <c:catAx>
        <c:axId val="26782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7825391"/>
        <c:crosses val="autoZero"/>
        <c:auto val="1"/>
        <c:lblAlgn val="ctr"/>
        <c:lblOffset val="100"/>
        <c:noMultiLvlLbl val="0"/>
      </c:catAx>
      <c:valAx>
        <c:axId val="2678253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782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Taxa de venda (%)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97137745974955"/>
          <c:y val="0.011343625663925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Planilha1!$B$140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Planilha1!$A$141:$A$152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Planilha1!$B$141:$B$152</c:f>
              <c:numCache>
                <c:formatCode>0.0</c:formatCode>
                <c:ptCount val="12"/>
                <c:pt idx="0">
                  <c:v>77.304347826087</c:v>
                </c:pt>
                <c:pt idx="1">
                  <c:v>73.9565217391304</c:v>
                </c:pt>
                <c:pt idx="2">
                  <c:v>67.9565217391304</c:v>
                </c:pt>
                <c:pt idx="3">
                  <c:v>61</c:v>
                </c:pt>
                <c:pt idx="4">
                  <c:v>62.3913043478261</c:v>
                </c:pt>
                <c:pt idx="5">
                  <c:v>64.9166666666667</c:v>
                </c:pt>
                <c:pt idx="6">
                  <c:v>76.1666666666667</c:v>
                </c:pt>
                <c:pt idx="7">
                  <c:v>66.1666666666667</c:v>
                </c:pt>
                <c:pt idx="8">
                  <c:v>69.52</c:v>
                </c:pt>
                <c:pt idx="9">
                  <c:v>76.64</c:v>
                </c:pt>
                <c:pt idx="10">
                  <c:v>76.12</c:v>
                </c:pt>
                <c:pt idx="11">
                  <c:v>78.875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Planilha1!$C$140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Planilha1!$A$141:$A$152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Planilha1!$C$141:$C$152</c:f>
              <c:numCache>
                <c:formatCode>0.0</c:formatCode>
                <c:ptCount val="12"/>
                <c:pt idx="0">
                  <c:v>53.9130434782609</c:v>
                </c:pt>
                <c:pt idx="1">
                  <c:v>51.0869565217391</c:v>
                </c:pt>
                <c:pt idx="2">
                  <c:v>46.9565217391304</c:v>
                </c:pt>
                <c:pt idx="3">
                  <c:v>43.8695652173913</c:v>
                </c:pt>
                <c:pt idx="4">
                  <c:v>44.3333333333333</c:v>
                </c:pt>
                <c:pt idx="5">
                  <c:v>51.375</c:v>
                </c:pt>
                <c:pt idx="6">
                  <c:v>55.2083333333333</c:v>
                </c:pt>
                <c:pt idx="7">
                  <c:v>50.76</c:v>
                </c:pt>
                <c:pt idx="8">
                  <c:v>50.3846153846154</c:v>
                </c:pt>
                <c:pt idx="9">
                  <c:v>58.2222222222222</c:v>
                </c:pt>
                <c:pt idx="10">
                  <c:v>63.1851851851852</c:v>
                </c:pt>
                <c:pt idx="11">
                  <c:v>63.4230769230769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719183"/>
        <c:axId val="244705455"/>
      </c:lineChart>
      <c:catAx>
        <c:axId val="24471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05455"/>
        <c:crosses val="autoZero"/>
        <c:auto val="1"/>
        <c:lblAlgn val="ctr"/>
        <c:lblOffset val="100"/>
        <c:noMultiLvlLbl val="0"/>
      </c:catAx>
      <c:valAx>
        <c:axId val="2447054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191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Comercializa </a:t>
            </a:r>
            <a:r>
              <a:rPr lang="pt-BR" sz="1250" b="1" i="0" baseline="0" dirty="0" err="1">
                <a:effectLst/>
              </a:rPr>
              <a:t>city</a:t>
            </a:r>
            <a:r>
              <a:rPr lang="pt-BR" sz="1250" b="1" i="0" baseline="0" dirty="0">
                <a:effectLst/>
              </a:rPr>
              <a:t> tour para Natal - RN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67655260526608"/>
          <c:y val="0.01075268817204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Planilha1!$A$105:$A$106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Planilha1!$C$105:$C$106</c:f>
              <c:numCache>
                <c:formatCode>0.0%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Principal faixa etária dos clientes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7685977598655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Planilha1!$A$164:$A$169</c:f>
              <c:strCache>
                <c:ptCount val="6"/>
                <c:pt idx="0">
                  <c:v>Até 20 anos</c:v>
                </c:pt>
                <c:pt idx="1">
                  <c:v>21 a 30 anos</c:v>
                </c:pt>
                <c:pt idx="2">
                  <c:v>31 a 40 anos</c:v>
                </c:pt>
                <c:pt idx="3">
                  <c:v>41 a 50 anos</c:v>
                </c:pt>
                <c:pt idx="4">
                  <c:v>51 a 60 anos</c:v>
                </c:pt>
                <c:pt idx="5">
                  <c:v>Acima de 60 anos</c:v>
                </c:pt>
              </c:strCache>
            </c:strRef>
          </c:cat>
          <c:val>
            <c:numRef>
              <c:f>Planilha1!$C$164:$C$169</c:f>
              <c:numCache>
                <c:formatCode>0.0%</c:formatCode>
                <c:ptCount val="6"/>
                <c:pt idx="0">
                  <c:v>0.0303030303030303</c:v>
                </c:pt>
                <c:pt idx="1">
                  <c:v>0.212121212121212</c:v>
                </c:pt>
                <c:pt idx="2">
                  <c:v>0.393939393939394</c:v>
                </c:pt>
                <c:pt idx="3">
                  <c:v>0.363636363636364</c:v>
                </c:pt>
                <c:pt idx="4">
                  <c:v>0.181818181818182</c:v>
                </c:pt>
                <c:pt idx="5">
                  <c:v>0.121212121212121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Facilidades da Unidade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5234431138007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572958105024"/>
          <c:y val="0.0993085201699185"/>
          <c:w val="0.777888358750695"/>
          <c:h val="0.9006914798300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Planilha1!$A$486:$A$499</c:f>
              <c:strCache>
                <c:ptCount val="14"/>
                <c:pt idx="0">
                  <c:v>Fogão</c:v>
                </c:pt>
                <c:pt idx="1">
                  <c:v>Hidromassagem</c:v>
                </c:pt>
                <c:pt idx="2">
                  <c:v>Geladeira</c:v>
                </c:pt>
                <c:pt idx="3">
                  <c:v>Cofre</c:v>
                </c:pt>
                <c:pt idx="4">
                  <c:v>Secador de cabelo</c:v>
                </c:pt>
                <c:pt idx="5">
                  <c:v>Chuveiro elétrico </c:v>
                </c:pt>
                <c:pt idx="6">
                  <c:v>Ventilador</c:v>
                </c:pt>
                <c:pt idx="7">
                  <c:v>Telefone</c:v>
                </c:pt>
                <c:pt idx="8">
                  <c:v>Serviço de quarto</c:v>
                </c:pt>
                <c:pt idx="9">
                  <c:v>TV por assinatura</c:v>
                </c:pt>
                <c:pt idx="10">
                  <c:v>Frigobar</c:v>
                </c:pt>
                <c:pt idx="11">
                  <c:v>Internet</c:v>
                </c:pt>
                <c:pt idx="12">
                  <c:v>Ar-condicionado</c:v>
                </c:pt>
                <c:pt idx="13">
                  <c:v>TV</c:v>
                </c:pt>
              </c:strCache>
            </c:strRef>
          </c:cat>
          <c:val>
            <c:numRef>
              <c:f>Planilha1!$C$486:$C$499</c:f>
              <c:numCache>
                <c:formatCode>0.0%</c:formatCode>
                <c:ptCount val="14"/>
                <c:pt idx="0">
                  <c:v>0.00561797752808989</c:v>
                </c:pt>
                <c:pt idx="1">
                  <c:v>0.0112359550561798</c:v>
                </c:pt>
                <c:pt idx="2">
                  <c:v>0.0112359550561798</c:v>
                </c:pt>
                <c:pt idx="3">
                  <c:v>0.0168539325842697</c:v>
                </c:pt>
                <c:pt idx="4">
                  <c:v>0.0224719101123595</c:v>
                </c:pt>
                <c:pt idx="5">
                  <c:v>0.0337078651685393</c:v>
                </c:pt>
                <c:pt idx="6">
                  <c:v>0.146067415730337</c:v>
                </c:pt>
                <c:pt idx="7">
                  <c:v>0.51123595505618</c:v>
                </c:pt>
                <c:pt idx="8">
                  <c:v>0.556179775280899</c:v>
                </c:pt>
                <c:pt idx="9">
                  <c:v>0.646067415730337</c:v>
                </c:pt>
                <c:pt idx="10">
                  <c:v>0.859550561797753</c:v>
                </c:pt>
                <c:pt idx="11">
                  <c:v>0.938202247191011</c:v>
                </c:pt>
                <c:pt idx="12">
                  <c:v>0.943820224719101</c:v>
                </c:pt>
                <c:pt idx="13">
                  <c:v>0.955056179775281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Adaptação para PCD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4326377952755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Planilha1!$A$112:$A$113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Planilha1!$C$112:$C$113</c:f>
              <c:numCache>
                <c:formatCode>0.0%</c:formatCode>
                <c:ptCount val="2"/>
                <c:pt idx="0">
                  <c:v>0.606060606060606</c:v>
                </c:pt>
                <c:pt idx="1">
                  <c:v>0.393939393939394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Adaptação para PCD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4696005591893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8551606724835"/>
          <c:y val="0.136455917693833"/>
          <c:w val="0.685021966848739"/>
          <c:h val="0.8579182032625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Planilha1!$A$371:$A$377</c:f>
              <c:strCache>
                <c:ptCount val="7"/>
                <c:pt idx="0">
                  <c:v>Bancadas</c:v>
                </c:pt>
                <c:pt idx="1">
                  <c:v>Corredor para cadeirante</c:v>
                </c:pt>
                <c:pt idx="2">
                  <c:v>Sinalizações</c:v>
                </c:pt>
                <c:pt idx="3">
                  <c:v>Microônibus</c:v>
                </c:pt>
                <c:pt idx="4">
                  <c:v>Estacionamento preferencial</c:v>
                </c:pt>
                <c:pt idx="5">
                  <c:v>Banheiro</c:v>
                </c:pt>
                <c:pt idx="6">
                  <c:v>Rampa</c:v>
                </c:pt>
              </c:strCache>
            </c:strRef>
          </c:cat>
          <c:val>
            <c:numRef>
              <c:f>Planilha1!$C$371:$C$377</c:f>
              <c:numCache>
                <c:formatCode>0.0%</c:formatCode>
                <c:ptCount val="7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0.15</c:v>
                </c:pt>
                <c:pt idx="5">
                  <c:v>0.25</c:v>
                </c:pt>
                <c:pt idx="6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Atendimento em idiomas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156227483866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461231889072"/>
          <c:y val="0.136455917693833"/>
          <c:w val="0.862508891133775"/>
          <c:h val="0.8635440039021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Planilha1!$A$361:$A$366</c:f>
              <c:strCache>
                <c:ptCount val="6"/>
                <c:pt idx="0">
                  <c:v>Não realiza</c:v>
                </c:pt>
                <c:pt idx="1">
                  <c:v>Alemão</c:v>
                </c:pt>
                <c:pt idx="2">
                  <c:v>Italiano </c:v>
                </c:pt>
                <c:pt idx="3">
                  <c:v>Francês </c:v>
                </c:pt>
                <c:pt idx="4">
                  <c:v>Inglês</c:v>
                </c:pt>
                <c:pt idx="5">
                  <c:v>Espanhol</c:v>
                </c:pt>
              </c:strCache>
            </c:strRef>
          </c:cat>
          <c:val>
            <c:numRef>
              <c:f>Planilha1!$C$361:$C$366</c:f>
              <c:numCache>
                <c:formatCode>0.0%</c:formatCode>
                <c:ptCount val="6"/>
                <c:pt idx="0">
                  <c:v>0.363636363636364</c:v>
                </c:pt>
                <c:pt idx="1">
                  <c:v>0.0303030303030303</c:v>
                </c:pt>
                <c:pt idx="2">
                  <c:v>0.0909090909090909</c:v>
                </c:pt>
                <c:pt idx="3">
                  <c:v>0.181818181818182</c:v>
                </c:pt>
                <c:pt idx="4">
                  <c:v>0.484848484848485</c:v>
                </c:pt>
                <c:pt idx="5">
                  <c:v>0.484848484848485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Atendimento em idiomas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156227483866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461231889072"/>
          <c:y val="0.136455917693833"/>
          <c:w val="0.862508891133775"/>
          <c:h val="0.8635440039021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Planilha1!$A$361:$A$366</c:f>
              <c:strCache>
                <c:ptCount val="6"/>
                <c:pt idx="0">
                  <c:v>Não realiza</c:v>
                </c:pt>
                <c:pt idx="1">
                  <c:v>Alemão</c:v>
                </c:pt>
                <c:pt idx="2">
                  <c:v>Italiano </c:v>
                </c:pt>
                <c:pt idx="3">
                  <c:v>Francês </c:v>
                </c:pt>
                <c:pt idx="4">
                  <c:v>Inglês</c:v>
                </c:pt>
                <c:pt idx="5">
                  <c:v>Espanhol</c:v>
                </c:pt>
              </c:strCache>
            </c:strRef>
          </c:cat>
          <c:val>
            <c:numRef>
              <c:f>Planilha1!$C$361:$C$366</c:f>
              <c:numCache>
                <c:formatCode>0.0%</c:formatCode>
                <c:ptCount val="6"/>
                <c:pt idx="0">
                  <c:v>0.363636363636364</c:v>
                </c:pt>
                <c:pt idx="1">
                  <c:v>0.0303030303030303</c:v>
                </c:pt>
                <c:pt idx="2">
                  <c:v>0.0909090909090909</c:v>
                </c:pt>
                <c:pt idx="3">
                  <c:v>0.181818181818182</c:v>
                </c:pt>
                <c:pt idx="4">
                  <c:v>0.484848484848485</c:v>
                </c:pt>
                <c:pt idx="5">
                  <c:v>0.484848484848485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Práticas de sustentabilidade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9666765267937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15730001549449"/>
          <c:y val="0.107442034861921"/>
          <c:w val="0.558032669887642"/>
          <c:h val="0.8878685441192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Planilha1!$A$173:$A$180</c:f>
              <c:strCache>
                <c:ptCount val="8"/>
                <c:pt idx="0">
                  <c:v>Não desenvolve prática de sustentabilidade</c:v>
                </c:pt>
                <c:pt idx="1">
                  <c:v>Utilização de publicidade digital</c:v>
                </c:pt>
                <c:pt idx="2">
                  <c:v>Uso de lâmpadas econômicas</c:v>
                </c:pt>
                <c:pt idx="3">
                  <c:v>Faz uso de energia solar</c:v>
                </c:pt>
                <c:pt idx="4">
                  <c:v>Faz Reciclagem</c:v>
                </c:pt>
                <c:pt idx="5">
                  <c:v>Oferece vagas de emprego para pessoas da comunidade</c:v>
                </c:pt>
                <c:pt idx="6">
                  <c:v>Redução de desperdício</c:v>
                </c:pt>
                <c:pt idx="7">
                  <c:v>Compra de fornecedores locais</c:v>
                </c:pt>
              </c:strCache>
            </c:strRef>
          </c:cat>
          <c:val>
            <c:numRef>
              <c:f>Planilha1!$C$173:$C$180</c:f>
              <c:numCache>
                <c:formatCode>0.0%</c:formatCode>
                <c:ptCount val="8"/>
                <c:pt idx="0">
                  <c:v>0.393939393939394</c:v>
                </c:pt>
                <c:pt idx="1">
                  <c:v>0.0303030303030303</c:v>
                </c:pt>
                <c:pt idx="2">
                  <c:v>0.0303030303030303</c:v>
                </c:pt>
                <c:pt idx="3">
                  <c:v>0.0909090909090909</c:v>
                </c:pt>
                <c:pt idx="4">
                  <c:v>0.181818181818182</c:v>
                </c:pt>
                <c:pt idx="5">
                  <c:v>0.272727272727273</c:v>
                </c:pt>
                <c:pt idx="6">
                  <c:v>0.333333333333333</c:v>
                </c:pt>
                <c:pt idx="7">
                  <c:v>0.363636363636364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serviços digitais utilizados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46135159134985"/>
          <c:y val="0.013973375035850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72568243784342"/>
          <c:y val="0.101311436070491"/>
          <c:w val="0.60156461923741"/>
          <c:h val="0.8986885639295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Planilha1!$A$203:$A$212</c:f>
              <c:strCache>
                <c:ptCount val="10"/>
                <c:pt idx="0">
                  <c:v>Não utiliza nenhuma ferramenta</c:v>
                </c:pt>
                <c:pt idx="1">
                  <c:v>Acesso a serviços do governo</c:v>
                </c:pt>
                <c:pt idx="2">
                  <c:v>Compra de insumos e mercadorias</c:v>
                </c:pt>
                <c:pt idx="3">
                  <c:v>Reunião/conversa virtual</c:v>
                </c:pt>
                <c:pt idx="4">
                  <c:v>Exposição de produtos da empresa</c:v>
                </c:pt>
                <c:pt idx="5">
                  <c:v>Divulgação Institucional da empresa</c:v>
                </c:pt>
                <c:pt idx="6">
                  <c:v>Pesquisa de preço/fornecedores</c:v>
                </c:pt>
                <c:pt idx="7">
                  <c:v>Acesso a serviços bancários</c:v>
                </c:pt>
                <c:pt idx="8">
                  <c:v>Venda online dos produtos da empresa</c:v>
                </c:pt>
                <c:pt idx="9">
                  <c:v>Uso do e-mail</c:v>
                </c:pt>
              </c:strCache>
            </c:strRef>
          </c:cat>
          <c:val>
            <c:numRef>
              <c:f>Planilha1!$C$203:$C$212</c:f>
              <c:numCache>
                <c:formatCode>0.0%</c:formatCode>
                <c:ptCount val="10"/>
                <c:pt idx="0">
                  <c:v>0.0909090909090909</c:v>
                </c:pt>
                <c:pt idx="1">
                  <c:v>0.303030303030303</c:v>
                </c:pt>
                <c:pt idx="2">
                  <c:v>0.424242424242424</c:v>
                </c:pt>
                <c:pt idx="3">
                  <c:v>0.515151515151515</c:v>
                </c:pt>
                <c:pt idx="4">
                  <c:v>0.545454545454545</c:v>
                </c:pt>
                <c:pt idx="5">
                  <c:v>0.636363636363636</c:v>
                </c:pt>
                <c:pt idx="6">
                  <c:v>0.696969696969697</c:v>
                </c:pt>
                <c:pt idx="7">
                  <c:v>0.727272727272727</c:v>
                </c:pt>
                <c:pt idx="8">
                  <c:v>0.727272727272727</c:v>
                </c:pt>
                <c:pt idx="9">
                  <c:v>0.848484848484849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dificuldades encontradas na condução das atividades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422940181894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60401891252955"/>
          <c:y val="0.129120974760661"/>
          <c:w val="0.639598108747045"/>
          <c:h val="0.8622654413629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Planilha1!$A$184:$A$198</c:f>
              <c:strCache>
                <c:ptCount val="15"/>
                <c:pt idx="0">
                  <c:v>Equipamentos obsoletos</c:v>
                </c:pt>
                <c:pt idx="1">
                  <c:v>Preço dos vôos</c:v>
                </c:pt>
                <c:pt idx="2">
                  <c:v>Veículos com serviços não legalizados</c:v>
                </c:pt>
                <c:pt idx="3">
                  <c:v>Falta de conhecimentos gerenciais</c:v>
                </c:pt>
                <c:pt idx="4">
                  <c:v>Endividamento bancário</c:v>
                </c:pt>
                <c:pt idx="5">
                  <c:v>Acesso à tecnologia de ponta</c:v>
                </c:pt>
                <c:pt idx="6">
                  <c:v>Capacitação/Orientação técnica</c:v>
                </c:pt>
                <c:pt idx="7">
                  <c:v>Problemas com fiscalização</c:v>
                </c:pt>
                <c:pt idx="8">
                  <c:v>Falta de crédito bancário</c:v>
                </c:pt>
                <c:pt idx="9">
                  <c:v>Divulgação/Marketing</c:v>
                </c:pt>
                <c:pt idx="10">
                  <c:v>Falta de capital de giro</c:v>
                </c:pt>
                <c:pt idx="11">
                  <c:v>Falta de clientes</c:v>
                </c:pt>
                <c:pt idx="12">
                  <c:v>Mão de obra qualificada</c:v>
                </c:pt>
                <c:pt idx="13">
                  <c:v>Competitividade/concorrência</c:v>
                </c:pt>
                <c:pt idx="14">
                  <c:v>Pandemia Covid-19</c:v>
                </c:pt>
              </c:strCache>
            </c:strRef>
          </c:cat>
          <c:val>
            <c:numRef>
              <c:f>Planilha1!$C$184:$C$198</c:f>
              <c:numCache>
                <c:formatCode>0.0%</c:formatCode>
                <c:ptCount val="15"/>
                <c:pt idx="0">
                  <c:v>0.0303030303030303</c:v>
                </c:pt>
                <c:pt idx="1">
                  <c:v>0.0303030303030303</c:v>
                </c:pt>
                <c:pt idx="2">
                  <c:v>0.0303030303030303</c:v>
                </c:pt>
                <c:pt idx="3">
                  <c:v>0.0606060606060606</c:v>
                </c:pt>
                <c:pt idx="4">
                  <c:v>0.0606060606060606</c:v>
                </c:pt>
                <c:pt idx="5">
                  <c:v>0.0909090909090909</c:v>
                </c:pt>
                <c:pt idx="6">
                  <c:v>0.0909090909090909</c:v>
                </c:pt>
                <c:pt idx="7">
                  <c:v>0.0909090909090909</c:v>
                </c:pt>
                <c:pt idx="8">
                  <c:v>0.0909090909090909</c:v>
                </c:pt>
                <c:pt idx="9">
                  <c:v>0.121212121212121</c:v>
                </c:pt>
                <c:pt idx="10">
                  <c:v>0.151515151515152</c:v>
                </c:pt>
                <c:pt idx="11">
                  <c:v>0.242424242424242</c:v>
                </c:pt>
                <c:pt idx="12">
                  <c:v>0.393939393939394</c:v>
                </c:pt>
                <c:pt idx="13">
                  <c:v>0.424242424242424</c:v>
                </c:pt>
                <c:pt idx="14">
                  <c:v>0.424242424242424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Documentações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485324844233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60291338582677"/>
          <c:y val="0.122642357877308"/>
          <c:w val="0.509153105861767"/>
          <c:h val="0.8773576421226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Planilha1!$A$352:$A$356</c:f>
              <c:strCache>
                <c:ptCount val="5"/>
                <c:pt idx="0">
                  <c:v>PPRA - Programa de Prevenção de Riscos Ambientais</c:v>
                </c:pt>
                <c:pt idx="1">
                  <c:v>Licenciamento ambiental</c:v>
                </c:pt>
                <c:pt idx="2">
                  <c:v>PCMSO - Programa de Controle Médico e Saúde Ocupacional</c:v>
                </c:pt>
                <c:pt idx="3">
                  <c:v>Licença e projeto de combate a incêndio</c:v>
                </c:pt>
                <c:pt idx="4">
                  <c:v>Alvará de funcionamento</c:v>
                </c:pt>
              </c:strCache>
            </c:strRef>
          </c:cat>
          <c:val>
            <c:numRef>
              <c:f>Planilha1!$C$352:$C$356</c:f>
              <c:numCache>
                <c:formatCode>0.0%</c:formatCode>
                <c:ptCount val="5"/>
                <c:pt idx="0">
                  <c:v>0.363636363636364</c:v>
                </c:pt>
                <c:pt idx="1">
                  <c:v>0.424242424242424</c:v>
                </c:pt>
                <c:pt idx="2">
                  <c:v>0.454545454545455</c:v>
                </c:pt>
                <c:pt idx="3">
                  <c:v>0.575757575757576</c:v>
                </c:pt>
                <c:pt idx="4">
                  <c:v>0.96969696969697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150" b="1" i="0" baseline="0" dirty="0">
                <a:effectLst/>
              </a:rPr>
              <a:t>Demandas necessárias através das quais o SEBRAE-RN poderia contribuir para o desenvolvimento de sua empresa (Múltipla Resposta)</a:t>
            </a:r>
            <a:endParaRPr lang="pt-BR" sz="1150" b="1" i="0" baseline="0" dirty="0">
              <a:effectLst/>
            </a:endParaRPr>
          </a:p>
        </c:rich>
      </c:tx>
      <c:layout>
        <c:manualLayout>
          <c:xMode val="edge"/>
          <c:yMode val="edge"/>
          <c:x val="0.1225769848786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88437872554979"/>
          <c:y val="0.124355500902438"/>
          <c:w val="0.585230589443824"/>
          <c:h val="0.868947817291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Planilha1!$A$218:$A$229</c:f>
              <c:strCache>
                <c:ptCount val="12"/>
                <c:pt idx="0">
                  <c:v>Aumentar a produção</c:v>
                </c:pt>
                <c:pt idx="1">
                  <c:v>Novos canais de comercialização</c:v>
                </c:pt>
                <c:pt idx="2">
                  <c:v>Acesso a novos mercados</c:v>
                </c:pt>
                <c:pt idx="3">
                  <c:v>Desenvolver novos produtos ou serviços</c:v>
                </c:pt>
                <c:pt idx="4">
                  <c:v>Capacitações </c:v>
                </c:pt>
                <c:pt idx="5">
                  <c:v>Acesso a inovação e tecnologia</c:v>
                </c:pt>
                <c:pt idx="6">
                  <c:v>Gestão de negócios</c:v>
                </c:pt>
                <c:pt idx="7">
                  <c:v>Orientação ao crédito</c:v>
                </c:pt>
                <c:pt idx="8">
                  <c:v>Negócios digitais</c:v>
                </c:pt>
                <c:pt idx="9">
                  <c:v>Aumentar as vendas</c:v>
                </c:pt>
                <c:pt idx="10">
                  <c:v>Marketing digital</c:v>
                </c:pt>
                <c:pt idx="11">
                  <c:v>Consultoria</c:v>
                </c:pt>
              </c:strCache>
            </c:strRef>
          </c:cat>
          <c:val>
            <c:numRef>
              <c:f>Planilha1!$C$218:$C$229</c:f>
              <c:numCache>
                <c:formatCode>0.0%</c:formatCode>
                <c:ptCount val="12"/>
                <c:pt idx="0">
                  <c:v>0.0303030303030303</c:v>
                </c:pt>
                <c:pt idx="1">
                  <c:v>0.121212121212121</c:v>
                </c:pt>
                <c:pt idx="2">
                  <c:v>0.151515151515152</c:v>
                </c:pt>
                <c:pt idx="3">
                  <c:v>0.151515151515152</c:v>
                </c:pt>
                <c:pt idx="4">
                  <c:v>0.151515151515152</c:v>
                </c:pt>
                <c:pt idx="5">
                  <c:v>0.303030303030303</c:v>
                </c:pt>
                <c:pt idx="6">
                  <c:v>0.303030303030303</c:v>
                </c:pt>
                <c:pt idx="7">
                  <c:v>0.303030303030303</c:v>
                </c:pt>
                <c:pt idx="8">
                  <c:v>0.424242424242424</c:v>
                </c:pt>
                <c:pt idx="9">
                  <c:v>0.424242424242424</c:v>
                </c:pt>
                <c:pt idx="10">
                  <c:v>0.515151515151515</c:v>
                </c:pt>
                <c:pt idx="11">
                  <c:v>0.636363636363636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Documentações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485324844233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60291338582677"/>
          <c:y val="0.122642357877308"/>
          <c:w val="0.509153105861767"/>
          <c:h val="0.8773576421226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Planilha1!$A$352:$A$356</c:f>
              <c:strCache>
                <c:ptCount val="5"/>
                <c:pt idx="0">
                  <c:v>PPRA - Programa de Prevenção de Riscos Ambientais</c:v>
                </c:pt>
                <c:pt idx="1">
                  <c:v>Licenciamento ambiental</c:v>
                </c:pt>
                <c:pt idx="2">
                  <c:v>PCMSO - Programa de Controle Médico e Saúde Ocupacional</c:v>
                </c:pt>
                <c:pt idx="3">
                  <c:v>Licença e projeto de combate a incêndio</c:v>
                </c:pt>
                <c:pt idx="4">
                  <c:v>Alvará de funcionamento</c:v>
                </c:pt>
              </c:strCache>
            </c:strRef>
          </c:cat>
          <c:val>
            <c:numRef>
              <c:f>Planilha1!$C$352:$C$356</c:f>
              <c:numCache>
                <c:formatCode>0.0%</c:formatCode>
                <c:ptCount val="5"/>
                <c:pt idx="0">
                  <c:v>0.363636363636364</c:v>
                </c:pt>
                <c:pt idx="1">
                  <c:v>0.424242424242424</c:v>
                </c:pt>
                <c:pt idx="2">
                  <c:v>0.454545454545455</c:v>
                </c:pt>
                <c:pt idx="3">
                  <c:v>0.575757575757576</c:v>
                </c:pt>
                <c:pt idx="4">
                  <c:v>0.96969696969697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PET FRIENDLY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92743000874891"/>
          <c:y val="0.005376344086021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3435039370079"/>
          <c:y val="0.184753196173059"/>
          <c:w val="0.407019028871391"/>
          <c:h val="0.787778765557531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Planilha1!$A$124:$A$125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Planilha1!$C$124:$C$125</c:f>
              <c:numCache>
                <c:formatCode>0.0%</c:formatCode>
                <c:ptCount val="2"/>
                <c:pt idx="0">
                  <c:v>0.337209302325581</c:v>
                </c:pt>
                <c:pt idx="1">
                  <c:v>0.662790697674419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000" b="1" i="0" baseline="0" dirty="0">
                <a:effectLst/>
              </a:rPr>
              <a:t>Demandas necessárias através das quais o SEBRAE-RN poderia contribuir para o desenvolvimento de sua empresa (Múltipla Resposta)</a:t>
            </a:r>
            <a:endParaRPr lang="pt-BR" sz="1000" b="1" i="0" baseline="0" dirty="0">
              <a:effectLst/>
            </a:endParaRPr>
          </a:p>
        </c:rich>
      </c:tx>
      <c:layout>
        <c:manualLayout>
          <c:xMode val="edge"/>
          <c:yMode val="edge"/>
          <c:x val="0.1225769848786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88437872554979"/>
          <c:y val="0.124355500902438"/>
          <c:w val="0.585230589443824"/>
          <c:h val="0.868947817291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Planilha1!$A$218:$A$229</c:f>
              <c:strCache>
                <c:ptCount val="12"/>
                <c:pt idx="0">
                  <c:v>Aumentar a produção</c:v>
                </c:pt>
                <c:pt idx="1">
                  <c:v>Novos canais de comercialização</c:v>
                </c:pt>
                <c:pt idx="2">
                  <c:v>Acesso a novos mercados</c:v>
                </c:pt>
                <c:pt idx="3">
                  <c:v>Desenvolver novos produtos ou serviços</c:v>
                </c:pt>
                <c:pt idx="4">
                  <c:v>Capacitações </c:v>
                </c:pt>
                <c:pt idx="5">
                  <c:v>Acesso a inovação e tecnologia</c:v>
                </c:pt>
                <c:pt idx="6">
                  <c:v>Gestão de negócios</c:v>
                </c:pt>
                <c:pt idx="7">
                  <c:v>Orientação ao crédito</c:v>
                </c:pt>
                <c:pt idx="8">
                  <c:v>Negócios digitais</c:v>
                </c:pt>
                <c:pt idx="9">
                  <c:v>Aumentar as vendas</c:v>
                </c:pt>
                <c:pt idx="10">
                  <c:v>Marketing digital</c:v>
                </c:pt>
                <c:pt idx="11">
                  <c:v>Consultoria</c:v>
                </c:pt>
              </c:strCache>
            </c:strRef>
          </c:cat>
          <c:val>
            <c:numRef>
              <c:f>Planilha1!$C$218:$C$229</c:f>
              <c:numCache>
                <c:formatCode>0.0%</c:formatCode>
                <c:ptCount val="12"/>
                <c:pt idx="0">
                  <c:v>0.0303030303030303</c:v>
                </c:pt>
                <c:pt idx="1">
                  <c:v>0.121212121212121</c:v>
                </c:pt>
                <c:pt idx="2">
                  <c:v>0.151515151515152</c:v>
                </c:pt>
                <c:pt idx="3">
                  <c:v>0.151515151515152</c:v>
                </c:pt>
                <c:pt idx="4">
                  <c:v>0.151515151515152</c:v>
                </c:pt>
                <c:pt idx="5">
                  <c:v>0.303030303030303</c:v>
                </c:pt>
                <c:pt idx="6">
                  <c:v>0.303030303030303</c:v>
                </c:pt>
                <c:pt idx="7">
                  <c:v>0.303030303030303</c:v>
                </c:pt>
                <c:pt idx="8">
                  <c:v>0.424242424242424</c:v>
                </c:pt>
                <c:pt idx="9">
                  <c:v>0.424242424242424</c:v>
                </c:pt>
                <c:pt idx="10">
                  <c:v>0.515151515151515</c:v>
                </c:pt>
                <c:pt idx="11">
                  <c:v>0.636363636363636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Instituições que as empresas se relacionam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08625617910835"/>
          <c:y val="0.011428571428571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8808973966593"/>
          <c:y val="0.101408323959505"/>
          <c:w val="0.77527818739972"/>
          <c:h val="0.894526584176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Planilha1!$A$260:$A$270</c:f>
              <c:strCache>
                <c:ptCount val="11"/>
                <c:pt idx="0">
                  <c:v>UFRN</c:v>
                </c:pt>
                <c:pt idx="1">
                  <c:v>Sest/Senat</c:v>
                </c:pt>
                <c:pt idx="2">
                  <c:v>IEL</c:v>
                </c:pt>
                <c:pt idx="3">
                  <c:v>Universidades</c:v>
                </c:pt>
                <c:pt idx="4">
                  <c:v>SENAC</c:v>
                </c:pt>
                <c:pt idx="5">
                  <c:v>Prefeitura de Natal</c:v>
                </c:pt>
                <c:pt idx="6">
                  <c:v>SESC</c:v>
                </c:pt>
                <c:pt idx="7">
                  <c:v>Governo do RN</c:v>
                </c:pt>
                <c:pt idx="8">
                  <c:v>CDL</c:v>
                </c:pt>
                <c:pt idx="9">
                  <c:v>SEBRAE</c:v>
                </c:pt>
                <c:pt idx="10">
                  <c:v>Não se relaciona</c:v>
                </c:pt>
              </c:strCache>
            </c:strRef>
          </c:cat>
          <c:val>
            <c:numRef>
              <c:f>Planilha1!$C$260:$C$270</c:f>
              <c:numCache>
                <c:formatCode>0.0%</c:formatCode>
                <c:ptCount val="11"/>
                <c:pt idx="0">
                  <c:v>0.0303030303030303</c:v>
                </c:pt>
                <c:pt idx="1">
                  <c:v>0.0303030303030303</c:v>
                </c:pt>
                <c:pt idx="2">
                  <c:v>0.0303030303030303</c:v>
                </c:pt>
                <c:pt idx="3">
                  <c:v>0.0303030303030303</c:v>
                </c:pt>
                <c:pt idx="4">
                  <c:v>0.0606060606060606</c:v>
                </c:pt>
                <c:pt idx="5">
                  <c:v>0.0909090909090909</c:v>
                </c:pt>
                <c:pt idx="6">
                  <c:v>0.0909090909090909</c:v>
                </c:pt>
                <c:pt idx="7">
                  <c:v>0.0909090909090909</c:v>
                </c:pt>
                <c:pt idx="8">
                  <c:v>0.181818181818182</c:v>
                </c:pt>
                <c:pt idx="9">
                  <c:v>0.393939393939394</c:v>
                </c:pt>
                <c:pt idx="10">
                  <c:v>0.424242424242424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Entidade de Classe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353535353535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6355086296031"/>
          <c:y val="0.195505884345102"/>
          <c:w val="0.347290026246719"/>
          <c:h val="0.739391668783338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Planilha1!$A$236:$A$237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Planilha1!$C$236:$C$237</c:f>
              <c:numCache>
                <c:formatCode>0.0%</c:formatCode>
                <c:ptCount val="2"/>
                <c:pt idx="0">
                  <c:v>0.40625</c:v>
                </c:pt>
                <c:pt idx="1">
                  <c:v>0.59375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Empresa Aderiria ao Passaporte Natalense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1804026684164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1448443712972"/>
          <c:y val="0.268463257107921"/>
          <c:w val="0.434562826352627"/>
          <c:h val="0.690150467569664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Planilha1!$A$128:$A$129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Planilha1!$C$128:$C$129</c:f>
              <c:numCache>
                <c:formatCode>0.0%</c:formatCode>
                <c:ptCount val="2"/>
                <c:pt idx="0">
                  <c:v>0.575757575757576</c:v>
                </c:pt>
                <c:pt idx="1">
                  <c:v>0.424242424242424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Concederia algum desconto ao turista com o Passaporte Natalense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13136111111111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3180656694711"/>
          <c:y val="0.278646592014181"/>
          <c:w val="0.412049860621547"/>
          <c:h val="0.669615050039597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Planilha1!$A$133:$A$134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Planilha1!$C$133:$C$134</c:f>
              <c:numCache>
                <c:formatCode>0.0%</c:formatCode>
                <c:ptCount val="2"/>
                <c:pt idx="0">
                  <c:v>0.789473684210526</c:v>
                </c:pt>
                <c:pt idx="1">
                  <c:v>0.210526315789474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Fatores na cidade afeta de forma negativa o desempenho da empresa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2175684289463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6284964379453"/>
          <c:y val="0.150712074303406"/>
          <c:w val="0.673715035620547"/>
          <c:h val="0.8492879256965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Planilha1!$A$275:$A$281</c:f>
              <c:strCache>
                <c:ptCount val="7"/>
                <c:pt idx="0">
                  <c:v>Pavimentação/buraco nas ruas</c:v>
                </c:pt>
                <c:pt idx="1">
                  <c:v>Linhas de ônibus disponíveis</c:v>
                </c:pt>
                <c:pt idx="2">
                  <c:v>Trânsito/engarrafamento</c:v>
                </c:pt>
                <c:pt idx="3">
                  <c:v>Saneamento/esgoto a céu aberto</c:v>
                </c:pt>
                <c:pt idx="4">
                  <c:v>Limpeza pública</c:v>
                </c:pt>
                <c:pt idx="5">
                  <c:v>Iluminação pública</c:v>
                </c:pt>
                <c:pt idx="6">
                  <c:v>Segurança/Policiamento</c:v>
                </c:pt>
              </c:strCache>
            </c:strRef>
          </c:cat>
          <c:val>
            <c:numRef>
              <c:f>Planilha1!$C$275:$C$281</c:f>
              <c:numCache>
                <c:formatCode>0.0%</c:formatCode>
                <c:ptCount val="7"/>
                <c:pt idx="0">
                  <c:v>0.272727272727273</c:v>
                </c:pt>
                <c:pt idx="1">
                  <c:v>0.272727272727273</c:v>
                </c:pt>
                <c:pt idx="2">
                  <c:v>0.303030303030303</c:v>
                </c:pt>
                <c:pt idx="3">
                  <c:v>0.363636363636364</c:v>
                </c:pt>
                <c:pt idx="4">
                  <c:v>0.424242424242424</c:v>
                </c:pt>
                <c:pt idx="5">
                  <c:v>0.545454545454545</c:v>
                </c:pt>
                <c:pt idx="6">
                  <c:v>0.818181818181818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/>
              <a:t>Sexo</a:t>
            </a:r>
            <a:endParaRPr lang="pt-BR" sz="1250" b="1" dirty="0"/>
          </a:p>
        </c:rich>
      </c:tx>
      <c:layout>
        <c:manualLayout>
          <c:xMode val="edge"/>
          <c:yMode val="edge"/>
          <c:x val="0.45110454745787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8435039370079"/>
          <c:y val="0.190129540259081"/>
          <c:w val="0.409796806649169"/>
          <c:h val="0.793155109643553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0.204545454545455</c:v>
                </c:pt>
                <c:pt idx="1">
                  <c:v>0.795454545454545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/>
              <a:t>Faixa Etária</a:t>
            </a:r>
            <a:endParaRPr lang="pt-BR" sz="1250" b="1" dirty="0"/>
          </a:p>
        </c:rich>
      </c:tx>
      <c:layout>
        <c:manualLayout>
          <c:xMode val="edge"/>
          <c:yMode val="edge"/>
          <c:x val="0.397916672216761"/>
          <c:y val="0.0053058598417433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Planilha1!$A$7:$A$12</c:f>
              <c:strCache>
                <c:ptCount val="6"/>
                <c:pt idx="0">
                  <c:v>Até 20 anos</c:v>
                </c:pt>
                <c:pt idx="1">
                  <c:v>21 a 30 anos</c:v>
                </c:pt>
                <c:pt idx="2">
                  <c:v>31 a 40 anos</c:v>
                </c:pt>
                <c:pt idx="3">
                  <c:v>41 a 50 anos</c:v>
                </c:pt>
                <c:pt idx="4">
                  <c:v>51 a 60 anos</c:v>
                </c:pt>
                <c:pt idx="5">
                  <c:v>Acima de 60 anos</c:v>
                </c:pt>
              </c:strCache>
            </c:strRef>
          </c:cat>
          <c:val>
            <c:numRef>
              <c:f>Planilha1!$C$7:$C$12</c:f>
              <c:numCache>
                <c:formatCode>0.0%</c:formatCode>
                <c:ptCount val="6"/>
                <c:pt idx="0">
                  <c:v>0.00384615384615385</c:v>
                </c:pt>
                <c:pt idx="1">
                  <c:v>0.1</c:v>
                </c:pt>
                <c:pt idx="2">
                  <c:v>0.269230769230769</c:v>
                </c:pt>
                <c:pt idx="3">
                  <c:v>0.253846153846154</c:v>
                </c:pt>
                <c:pt idx="4">
                  <c:v>0.253846153846154</c:v>
                </c:pt>
                <c:pt idx="5">
                  <c:v>0.119230769230769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404799"/>
        <c:axId val="493408127"/>
      </c:barChart>
      <c:catAx>
        <c:axId val="4934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8127"/>
        <c:crosses val="autoZero"/>
        <c:auto val="1"/>
        <c:lblAlgn val="ctr"/>
        <c:lblOffset val="100"/>
        <c:noMultiLvlLbl val="0"/>
      </c:catAx>
      <c:valAx>
        <c:axId val="4934081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Grau de Escolaridade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298512124756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6887576552931"/>
          <c:y val="0.116921478565179"/>
          <c:w val="0.672556867891514"/>
          <c:h val="0.8830785214348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Planilha1!$A$17:$A$25</c:f>
              <c:strCache>
                <c:ptCount val="9"/>
                <c:pt idx="0">
                  <c:v>Mestrado</c:v>
                </c:pt>
                <c:pt idx="1">
                  <c:v>Especialização</c:v>
                </c:pt>
                <c:pt idx="2">
                  <c:v>Superior completo</c:v>
                </c:pt>
                <c:pt idx="3">
                  <c:v>Superior incompleto</c:v>
                </c:pt>
                <c:pt idx="4">
                  <c:v>Médio completo</c:v>
                </c:pt>
                <c:pt idx="5">
                  <c:v>Médio incompleto</c:v>
                </c:pt>
                <c:pt idx="6">
                  <c:v>Fundamental completo</c:v>
                </c:pt>
                <c:pt idx="7">
                  <c:v>Fundamental incompleto</c:v>
                </c:pt>
                <c:pt idx="8">
                  <c:v>Alfabetizado</c:v>
                </c:pt>
              </c:strCache>
            </c:strRef>
          </c:cat>
          <c:val>
            <c:numRef>
              <c:f>Planilha1!$C$17:$C$25</c:f>
              <c:numCache>
                <c:formatCode>0.0%</c:formatCode>
                <c:ptCount val="9"/>
                <c:pt idx="0">
                  <c:v>0.00392156862745098</c:v>
                </c:pt>
                <c:pt idx="1">
                  <c:v>0.0156862745098039</c:v>
                </c:pt>
                <c:pt idx="2">
                  <c:v>0.176470588235294</c:v>
                </c:pt>
                <c:pt idx="3">
                  <c:v>0.0666666666666667</c:v>
                </c:pt>
                <c:pt idx="4">
                  <c:v>0.627450980392157</c:v>
                </c:pt>
                <c:pt idx="5">
                  <c:v>0.0274509803921569</c:v>
                </c:pt>
                <c:pt idx="6">
                  <c:v>0.0352941176470588</c:v>
                </c:pt>
                <c:pt idx="7">
                  <c:v>0.04</c:v>
                </c:pt>
                <c:pt idx="8">
                  <c:v>0.00784313725490196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Estado Civil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077500167057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Planilha1!$A$30:$A$33</c:f>
              <c:strCache>
                <c:ptCount val="4"/>
                <c:pt idx="0">
                  <c:v>Casado(a) / União estável</c:v>
                </c:pt>
                <c:pt idx="1">
                  <c:v>Solteiro(a)</c:v>
                </c:pt>
                <c:pt idx="2">
                  <c:v>Divorciado(a) / Separado(a)</c:v>
                </c:pt>
                <c:pt idx="3">
                  <c:v>Viúvo(a)</c:v>
                </c:pt>
              </c:strCache>
            </c:strRef>
          </c:cat>
          <c:val>
            <c:numRef>
              <c:f>Planilha1!$C$30:$C$33</c:f>
              <c:numCache>
                <c:formatCode>0.0%</c:formatCode>
                <c:ptCount val="4"/>
                <c:pt idx="0">
                  <c:v>0.555</c:v>
                </c:pt>
                <c:pt idx="1">
                  <c:v>0.338461538461538</c:v>
                </c:pt>
                <c:pt idx="2">
                  <c:v>0.0653846153846154</c:v>
                </c:pt>
                <c:pt idx="3">
                  <c:v>0.0423076923076923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Atendimento em idiomas </a:t>
            </a:r>
            <a:r>
              <a:rPr lang="pt-BR" sz="1250" b="1" i="0" u="none" strike="noStrike" baseline="0" dirty="0">
                <a:effectLst/>
              </a:rPr>
              <a:t>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1275821780484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2921883033691"/>
          <c:y val="0.141262730252162"/>
          <c:w val="0.840815731864244"/>
          <c:h val="0.858737269747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Planilha1!$A$411:$A$418</c:f>
              <c:strCache>
                <c:ptCount val="8"/>
                <c:pt idx="0">
                  <c:v>Não realiza</c:v>
                </c:pt>
                <c:pt idx="1">
                  <c:v>Mandarim</c:v>
                </c:pt>
                <c:pt idx="2">
                  <c:v>Alemão</c:v>
                </c:pt>
                <c:pt idx="3">
                  <c:v>Indiano</c:v>
                </c:pt>
                <c:pt idx="4">
                  <c:v>Francês</c:v>
                </c:pt>
                <c:pt idx="5">
                  <c:v>Italiano</c:v>
                </c:pt>
                <c:pt idx="6">
                  <c:v>Inglês</c:v>
                </c:pt>
                <c:pt idx="7">
                  <c:v>Espanhol</c:v>
                </c:pt>
              </c:strCache>
            </c:strRef>
          </c:cat>
          <c:val>
            <c:numRef>
              <c:f>Planilha1!$C$411:$C$418</c:f>
              <c:numCache>
                <c:formatCode>0.0%</c:formatCode>
                <c:ptCount val="8"/>
                <c:pt idx="0">
                  <c:v>0.467032967032967</c:v>
                </c:pt>
                <c:pt idx="1">
                  <c:v>0.00549450549450549</c:v>
                </c:pt>
                <c:pt idx="2">
                  <c:v>0.00549450549450549</c:v>
                </c:pt>
                <c:pt idx="3">
                  <c:v>0.00549450549450549</c:v>
                </c:pt>
                <c:pt idx="4">
                  <c:v>0.021978021978022</c:v>
                </c:pt>
                <c:pt idx="5">
                  <c:v>0.0384615384615385</c:v>
                </c:pt>
                <c:pt idx="6">
                  <c:v>0.406593406593407</c:v>
                </c:pt>
                <c:pt idx="7">
                  <c:v>0.434065934065934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Porte da empresa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8218273517949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Planilha1!$A$37:$A$40</c:f>
              <c:strCache>
                <c:ptCount val="4"/>
                <c:pt idx="0">
                  <c:v>Pessoa física - Sem constituição jurídica</c:v>
                </c:pt>
                <c:pt idx="1">
                  <c:v>Microempreendedor Individual - MEI (Até R$ 81 mil)</c:v>
                </c:pt>
                <c:pt idx="2">
                  <c:v>Microempresa - ME (R$ Até R$ 360 mil)</c:v>
                </c:pt>
                <c:pt idx="3">
                  <c:v>Empresa de Pequeno Porte - EPP (De R$ 360 mil até R$ 4,8 milhões</c:v>
                </c:pt>
              </c:strCache>
            </c:strRef>
          </c:cat>
          <c:val>
            <c:numRef>
              <c:f>Planilha1!$C$37:$C$40</c:f>
              <c:numCache>
                <c:formatCode>0.0%</c:formatCode>
                <c:ptCount val="4"/>
                <c:pt idx="0">
                  <c:v>0.361867704280156</c:v>
                </c:pt>
                <c:pt idx="1">
                  <c:v>0.326848249027237</c:v>
                </c:pt>
                <c:pt idx="2">
                  <c:v>0.245136186770428</c:v>
                </c:pt>
                <c:pt idx="3">
                  <c:v>0.066147859922179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 err="1"/>
              <a:t>Cadastur</a:t>
            </a:r>
            <a:endParaRPr lang="pt-BR" sz="1250" b="1" dirty="0"/>
          </a:p>
        </c:rich>
      </c:tx>
      <c:layout>
        <c:manualLayout>
          <c:xMode val="edge"/>
          <c:yMode val="edge"/>
          <c:x val="0.42720822397200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0407874015748032"/>
                  <c:y val="0.01696638726610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Planilha1!$A$80:$A$81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Planilha1!$C$80:$C$81</c:f>
              <c:numCache>
                <c:formatCode>0.0%</c:formatCode>
                <c:ptCount val="2"/>
                <c:pt idx="0">
                  <c:v>0.033457249070632</c:v>
                </c:pt>
                <c:pt idx="1">
                  <c:v>0.966542750929368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2019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8325899132367"/>
          <c:y val="0.0045724737082761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0260408625392"/>
          <c:y val="0.126180737824439"/>
          <c:w val="0.633595800524934"/>
          <c:h val="0.8691896325459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Planilha1!$A$45:$A$52</c:f>
              <c:strCache>
                <c:ptCount val="8"/>
                <c:pt idx="0">
                  <c:v>Acima de R$ 200.000,00</c:v>
                </c:pt>
                <c:pt idx="1">
                  <c:v>De R$ 160.000,01 até R$ 180.000,00</c:v>
                </c:pt>
                <c:pt idx="2">
                  <c:v>De R$ 100.000,01 até R$ 120.000,00</c:v>
                </c:pt>
                <c:pt idx="3">
                  <c:v>De R$ 80.000,01 até R$ 100.000,00</c:v>
                </c:pt>
                <c:pt idx="4">
                  <c:v>De R$ 60.000,01 até R$ 80.000,00</c:v>
                </c:pt>
                <c:pt idx="5">
                  <c:v>De R$ 40.000,01 até R$ 60.000,00</c:v>
                </c:pt>
                <c:pt idx="6">
                  <c:v>De R$ 20.000,01 até R$ 40.000,00</c:v>
                </c:pt>
                <c:pt idx="7">
                  <c:v>Até R$ 20.000,00</c:v>
                </c:pt>
              </c:strCache>
            </c:strRef>
          </c:cat>
          <c:val>
            <c:numRef>
              <c:f>Planilha1!$C$45:$C$52</c:f>
              <c:numCache>
                <c:formatCode>0.0%</c:formatCode>
                <c:ptCount val="8"/>
                <c:pt idx="0">
                  <c:v>0.0256410256410256</c:v>
                </c:pt>
                <c:pt idx="1">
                  <c:v>0.00641025641025641</c:v>
                </c:pt>
                <c:pt idx="2">
                  <c:v>0.0128205128205128</c:v>
                </c:pt>
                <c:pt idx="3">
                  <c:v>0.0256410256410256</c:v>
                </c:pt>
                <c:pt idx="4">
                  <c:v>0.0576923076923077</c:v>
                </c:pt>
                <c:pt idx="5">
                  <c:v>0.16025641025641</c:v>
                </c:pt>
                <c:pt idx="6">
                  <c:v>0.173076923076923</c:v>
                </c:pt>
                <c:pt idx="7">
                  <c:v>0.538461538461538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2021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656912099631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37254574626935"/>
          <c:y val="0.117384514435696"/>
          <c:w val="0.636832586739378"/>
          <c:h val="0.8548379265091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Planilha1!$A$56:$A$63</c:f>
              <c:strCache>
                <c:ptCount val="8"/>
                <c:pt idx="0">
                  <c:v>Acima de R$ 200.000,00</c:v>
                </c:pt>
                <c:pt idx="1">
                  <c:v>De R$ 180.000,01 até R$ 200.000,00</c:v>
                </c:pt>
                <c:pt idx="2">
                  <c:v>De R$ 120.000,01 até R$ 140.000,00</c:v>
                </c:pt>
                <c:pt idx="3">
                  <c:v>De R$ 80.000,01 até R$ 100.000,00</c:v>
                </c:pt>
                <c:pt idx="4">
                  <c:v>De R$ 60.000,01 até R$ 80.000,00</c:v>
                </c:pt>
                <c:pt idx="5">
                  <c:v>De R$ 40.000,01 até R$ 60.000,00</c:v>
                </c:pt>
                <c:pt idx="6">
                  <c:v>De R$ 20.000,01 até R$ 40.000,00</c:v>
                </c:pt>
                <c:pt idx="7">
                  <c:v>Até R$ 20.000,00</c:v>
                </c:pt>
              </c:strCache>
            </c:strRef>
          </c:cat>
          <c:val>
            <c:numRef>
              <c:f>Planilha1!$C$56:$C$63</c:f>
              <c:numCache>
                <c:formatCode>0.0%</c:formatCode>
                <c:ptCount val="8"/>
                <c:pt idx="0">
                  <c:v>0.0109289617486339</c:v>
                </c:pt>
                <c:pt idx="1">
                  <c:v>0.0109289617486339</c:v>
                </c:pt>
                <c:pt idx="2">
                  <c:v>0.00546448087431694</c:v>
                </c:pt>
                <c:pt idx="3">
                  <c:v>0.0983606557377049</c:v>
                </c:pt>
                <c:pt idx="4">
                  <c:v>0.0710382513661202</c:v>
                </c:pt>
                <c:pt idx="5">
                  <c:v>0.218579234972678</c:v>
                </c:pt>
                <c:pt idx="6">
                  <c:v>0.120218579234973</c:v>
                </c:pt>
                <c:pt idx="7">
                  <c:v>0.46448087431694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Início de atividade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25577546049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Planilha1!$A$68:$A$75</c:f>
              <c:strCache>
                <c:ptCount val="8"/>
                <c:pt idx="0">
                  <c:v>1975 - 1990</c:v>
                </c:pt>
                <c:pt idx="1">
                  <c:v>1991 - 1995</c:v>
                </c:pt>
                <c:pt idx="2">
                  <c:v>1996 - 2000</c:v>
                </c:pt>
                <c:pt idx="3">
                  <c:v>2001 - 2005</c:v>
                </c:pt>
                <c:pt idx="4">
                  <c:v>2006 - 2010</c:v>
                </c:pt>
                <c:pt idx="5">
                  <c:v>2011 - 2015</c:v>
                </c:pt>
                <c:pt idx="6">
                  <c:v>2016 - 2020</c:v>
                </c:pt>
                <c:pt idx="7">
                  <c:v>2021 - 2022</c:v>
                </c:pt>
              </c:strCache>
            </c:strRef>
          </c:cat>
          <c:val>
            <c:numRef>
              <c:f>Planilha1!$C$68:$C$75</c:f>
              <c:numCache>
                <c:formatCode>0.0%</c:formatCode>
                <c:ptCount val="8"/>
                <c:pt idx="0">
                  <c:v>0.0263157894736842</c:v>
                </c:pt>
                <c:pt idx="1">
                  <c:v>0.0175438596491228</c:v>
                </c:pt>
                <c:pt idx="2">
                  <c:v>0.0570175438596491</c:v>
                </c:pt>
                <c:pt idx="3">
                  <c:v>0.0964912280701754</c:v>
                </c:pt>
                <c:pt idx="4">
                  <c:v>0.105263157894737</c:v>
                </c:pt>
                <c:pt idx="5">
                  <c:v>0.087719298245614</c:v>
                </c:pt>
                <c:pt idx="6">
                  <c:v>0.355263157894737</c:v>
                </c:pt>
                <c:pt idx="7">
                  <c:v>0.255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20288"/>
        <c:axId val="356711552"/>
      </c:barChart>
      <c:catAx>
        <c:axId val="3567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11552"/>
        <c:crosses val="autoZero"/>
        <c:auto val="1"/>
        <c:lblAlgn val="ctr"/>
        <c:lblOffset val="100"/>
        <c:noMultiLvlLbl val="0"/>
      </c:catAx>
      <c:valAx>
        <c:axId val="35671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Redes sociais utilizadas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2858044340202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3769103330169"/>
          <c:y val="0.126180737824439"/>
          <c:w val="0.773795908490162"/>
          <c:h val="0.8738192621755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Planilha1!$A$87:$A$92</c:f>
              <c:strCache>
                <c:ptCount val="6"/>
                <c:pt idx="0">
                  <c:v>Não possui</c:v>
                </c:pt>
                <c:pt idx="1">
                  <c:v>Kwai</c:v>
                </c:pt>
                <c:pt idx="2">
                  <c:v>Twitter</c:v>
                </c:pt>
                <c:pt idx="3">
                  <c:v>Site da empresa</c:v>
                </c:pt>
                <c:pt idx="4">
                  <c:v>Facebook</c:v>
                </c:pt>
                <c:pt idx="5">
                  <c:v>Instagram</c:v>
                </c:pt>
              </c:strCache>
            </c:strRef>
          </c:cat>
          <c:val>
            <c:numRef>
              <c:f>Planilha1!$C$87:$C$92</c:f>
              <c:numCache>
                <c:formatCode>0.0%</c:formatCode>
                <c:ptCount val="6"/>
                <c:pt idx="0">
                  <c:v>0.386759581881533</c:v>
                </c:pt>
                <c:pt idx="1">
                  <c:v>0.00348432055749129</c:v>
                </c:pt>
                <c:pt idx="2">
                  <c:v>0.00696864111498258</c:v>
                </c:pt>
                <c:pt idx="3">
                  <c:v>0.0278745644599303</c:v>
                </c:pt>
                <c:pt idx="4">
                  <c:v>0.0871080139372822</c:v>
                </c:pt>
                <c:pt idx="5">
                  <c:v>0.602787456445993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Horário de funcionamento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1451781027371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Planilha1!$A$97:$A$99</c:f>
              <c:strCache>
                <c:ptCount val="3"/>
                <c:pt idx="0">
                  <c:v>Matutino ou Manhã: 6h às 11h59min</c:v>
                </c:pt>
                <c:pt idx="1">
                  <c:v>Vespertino ou Tarde: 12h (meio-dia) às 17h 59min</c:v>
                </c:pt>
                <c:pt idx="2">
                  <c:v>Noite ou Noturno: 18h às 23h59min</c:v>
                </c:pt>
              </c:strCache>
            </c:strRef>
          </c:cat>
          <c:val>
            <c:numRef>
              <c:f>Planilha1!$C$97:$C$99</c:f>
              <c:numCache>
                <c:formatCode>0.0%</c:formatCode>
                <c:ptCount val="3"/>
                <c:pt idx="0">
                  <c:v>0.946153846153846</c:v>
                </c:pt>
                <c:pt idx="1">
                  <c:v>0.973076923076923</c:v>
                </c:pt>
                <c:pt idx="2">
                  <c:v>0.742307692307692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463360"/>
        <c:axId val="389447552"/>
      </c:barChart>
      <c:catAx>
        <c:axId val="3894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47552"/>
        <c:crosses val="autoZero"/>
        <c:auto val="1"/>
        <c:lblAlgn val="ctr"/>
        <c:lblOffset val="100"/>
        <c:noMultiLvlLbl val="0"/>
      </c:catAx>
      <c:valAx>
        <c:axId val="38944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Possui cadastro </a:t>
            </a:r>
            <a:r>
              <a:rPr lang="pt-BR" sz="1250" b="1" i="0" baseline="0" dirty="0" err="1">
                <a:effectLst/>
              </a:rPr>
              <a:t>Sicab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3996522309711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Planilha1!$A$103:$A$104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Planilha1!$C$103:$C$104</c:f>
              <c:numCache>
                <c:formatCode>0.0%</c:formatCode>
                <c:ptCount val="2"/>
                <c:pt idx="0">
                  <c:v>0.195121951219512</c:v>
                </c:pt>
                <c:pt idx="1">
                  <c:v>0.804878048780488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Possui cadastro CECAFES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12187445319335"/>
          <c:y val="0.014134275618374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0365288713910761"/>
                  <c:y val="0.01363308385038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Planilha1!$A$109:$A$110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Planilha1!$C$109:$C$110</c:f>
              <c:numCache>
                <c:formatCode>0.0%</c:formatCode>
                <c:ptCount val="2"/>
                <c:pt idx="0">
                  <c:v>0.0566801619433198</c:v>
                </c:pt>
                <c:pt idx="1">
                  <c:v>0.94331983805668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Possui cadastro no </a:t>
            </a:r>
            <a:r>
              <a:rPr lang="pt-BR" sz="1100" b="1" i="0" u="none" strike="noStrike" baseline="0" dirty="0">
                <a:effectLst/>
              </a:rPr>
              <a:t>SEMTAS/Natal 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22223951536928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35702855913193"/>
          <c:y val="0.161508927745397"/>
          <c:w val="0.307149729321935"/>
          <c:h val="0.767320401167195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606032370953631"/>
                  <c:y val="0.1807793964404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4523194989547"/>
                  <c:y val="-0.1607069184088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Planilha1!$A$116:$A$117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Planilha1!$C$116:$C$117</c:f>
              <c:numCache>
                <c:formatCode>0.0%</c:formatCode>
                <c:ptCount val="2"/>
                <c:pt idx="0">
                  <c:v>0.149193548387097</c:v>
                </c:pt>
                <c:pt idx="1">
                  <c:v>0.850806451612903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Local de atendimento em idiomas </a:t>
            </a:r>
            <a:r>
              <a:rPr lang="pt-BR" sz="1250" b="1" i="0" u="none" strike="noStrike" baseline="0" dirty="0">
                <a:effectLst/>
              </a:rPr>
              <a:t>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72607002749936"/>
          <c:y val="0.009859502095144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0095800524934"/>
          <c:y val="0.130321755465846"/>
          <c:w val="0.74934864391951"/>
          <c:h val="0.8696782445341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Planilha1!$A$421:$A$425</c:f>
              <c:strCache>
                <c:ptCount val="5"/>
                <c:pt idx="0">
                  <c:v>Gerência</c:v>
                </c:pt>
                <c:pt idx="1">
                  <c:v>Reservas</c:v>
                </c:pt>
                <c:pt idx="2">
                  <c:v>Serviço de quarto</c:v>
                </c:pt>
                <c:pt idx="3">
                  <c:v>Bar/Restaurante</c:v>
                </c:pt>
                <c:pt idx="4">
                  <c:v>Recepção</c:v>
                </c:pt>
              </c:strCache>
            </c:strRef>
          </c:cat>
          <c:val>
            <c:numRef>
              <c:f>Planilha1!$C$421:$C$425</c:f>
              <c:numCache>
                <c:formatCode>0.0%</c:formatCode>
                <c:ptCount val="5"/>
                <c:pt idx="0">
                  <c:v>0.0103092783505155</c:v>
                </c:pt>
                <c:pt idx="1">
                  <c:v>0.0309278350515464</c:v>
                </c:pt>
                <c:pt idx="2">
                  <c:v>0.0927835051546392</c:v>
                </c:pt>
                <c:pt idx="3">
                  <c:v>0.134020618556701</c:v>
                </c:pt>
                <c:pt idx="4">
                  <c:v>0.979381443298969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000" b="1" i="0" baseline="0" dirty="0">
                <a:effectLst/>
              </a:rPr>
              <a:t>Conhecimento da existência de editais no SEMTAS/Natal</a:t>
            </a:r>
            <a:endParaRPr lang="pt-BR" sz="1000" b="1" i="0" baseline="0" dirty="0">
              <a:effectLst/>
            </a:endParaRPr>
          </a:p>
        </c:rich>
      </c:tx>
      <c:layout>
        <c:manualLayout>
          <c:xMode val="edge"/>
          <c:yMode val="edge"/>
          <c:x val="0.116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3640638670166"/>
          <c:y val="0.245513927694522"/>
          <c:w val="0.369941163604549"/>
          <c:h val="0.716015155363644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54621920231606"/>
                  <c:y val="-0.1467591746884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Planilha1!$A$124:$A$125</c:f>
              <c:strCache>
                <c:ptCount val="2"/>
                <c:pt idx="0">
                  <c:v>Sabe</c:v>
                </c:pt>
                <c:pt idx="1">
                  <c:v>Não sabe</c:v>
                </c:pt>
              </c:strCache>
            </c:strRef>
          </c:cat>
          <c:val>
            <c:numRef>
              <c:f>Planilha1!$C$124:$C$125</c:f>
              <c:numCache>
                <c:formatCode>0.0%</c:formatCode>
                <c:ptCount val="2"/>
                <c:pt idx="0">
                  <c:v>0.216216216216216</c:v>
                </c:pt>
                <c:pt idx="1">
                  <c:v>0.783783783783784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000" b="1" i="0" baseline="0" dirty="0">
                <a:effectLst/>
              </a:rPr>
              <a:t>Participação de editais no SEMTAS/Natal</a:t>
            </a:r>
            <a:endParaRPr lang="pt-BR" sz="1000" b="1" i="0" baseline="0" dirty="0">
              <a:effectLst/>
            </a:endParaRPr>
          </a:p>
        </c:rich>
      </c:tx>
      <c:layout>
        <c:manualLayout>
          <c:xMode val="edge"/>
          <c:yMode val="edge"/>
          <c:x val="0.21778205380031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2080708661417"/>
          <c:y val="0.185597595883754"/>
          <c:w val="0.367505468066492"/>
          <c:h val="0.749161769557967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Planilha1!$A$132:$A$133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Planilha1!$C$132:$C$133</c:f>
              <c:numCache>
                <c:formatCode>0.0%</c:formatCode>
                <c:ptCount val="2"/>
                <c:pt idx="0">
                  <c:v>0.793103448275862</c:v>
                </c:pt>
                <c:pt idx="1">
                  <c:v>0.206896551724138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baseline="0" dirty="0"/>
              <a:t>Taxa de vendas</a:t>
            </a:r>
            <a:endParaRPr lang="pt-BR" sz="1250" b="1" dirty="0"/>
          </a:p>
        </c:rich>
      </c:tx>
      <c:layout>
        <c:manualLayout>
          <c:xMode val="edge"/>
          <c:yMode val="edge"/>
          <c:x val="0.4007865695195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Planilha1!$B$141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Planilha1!$A$142:$A$153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Planilha1!$B$142:$B$153</c:f>
              <c:numCache>
                <c:formatCode>0.0</c:formatCode>
                <c:ptCount val="12"/>
                <c:pt idx="0">
                  <c:v>56.8428571428571</c:v>
                </c:pt>
                <c:pt idx="1">
                  <c:v>49.5820895522388</c:v>
                </c:pt>
                <c:pt idx="2">
                  <c:v>40.9541984732824</c:v>
                </c:pt>
                <c:pt idx="3">
                  <c:v>34.3410852713178</c:v>
                </c:pt>
                <c:pt idx="4">
                  <c:v>33.4330708661417</c:v>
                </c:pt>
                <c:pt idx="5">
                  <c:v>40.0813008130081</c:v>
                </c:pt>
                <c:pt idx="6">
                  <c:v>50.40625</c:v>
                </c:pt>
                <c:pt idx="7">
                  <c:v>44.9842519685039</c:v>
                </c:pt>
                <c:pt idx="8">
                  <c:v>45.7519379844961</c:v>
                </c:pt>
                <c:pt idx="9">
                  <c:v>48.1439393939394</c:v>
                </c:pt>
                <c:pt idx="10">
                  <c:v>58.4962406015038</c:v>
                </c:pt>
                <c:pt idx="11">
                  <c:v>65.7407407407407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Planilha1!$C$141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Planilha1!$A$142:$A$153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Planilha1!$C$142:$C$153</c:f>
              <c:numCache>
                <c:formatCode>0.0</c:formatCode>
                <c:ptCount val="12"/>
                <c:pt idx="0">
                  <c:v>52.2840236686391</c:v>
                </c:pt>
                <c:pt idx="1">
                  <c:v>46.9254658385093</c:v>
                </c:pt>
                <c:pt idx="2">
                  <c:v>39.8625</c:v>
                </c:pt>
                <c:pt idx="3">
                  <c:v>36.6289308176101</c:v>
                </c:pt>
                <c:pt idx="4">
                  <c:v>37.8625</c:v>
                </c:pt>
                <c:pt idx="5">
                  <c:v>41.3939393939394</c:v>
                </c:pt>
                <c:pt idx="6">
                  <c:v>47.6900584795322</c:v>
                </c:pt>
                <c:pt idx="7">
                  <c:v>44.9041916167665</c:v>
                </c:pt>
                <c:pt idx="8">
                  <c:v>46.2690058479532</c:v>
                </c:pt>
                <c:pt idx="9">
                  <c:v>48.906432748538</c:v>
                </c:pt>
                <c:pt idx="10">
                  <c:v>56.9190751445087</c:v>
                </c:pt>
                <c:pt idx="11">
                  <c:v>63.1724137931034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719183"/>
        <c:axId val="244705455"/>
      </c:lineChart>
      <c:catAx>
        <c:axId val="24471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05455"/>
        <c:crosses val="autoZero"/>
        <c:auto val="1"/>
        <c:lblAlgn val="ctr"/>
        <c:lblOffset val="100"/>
        <c:noMultiLvlLbl val="0"/>
      </c:catAx>
      <c:valAx>
        <c:axId val="24470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pt-BR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/>
                  <a:t>%</a:t>
                </a:r>
                <a:endParaRPr lang="pt-BR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191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Indicadores de comercialização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01352824391266"/>
          <c:y val="0.009596613528882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Planilha1!$B$157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Planilha1!$A$158:$A$160</c:f>
              <c:strCache>
                <c:ptCount val="3"/>
                <c:pt idx="0">
                  <c:v>Taxa de vendas (%)</c:v>
                </c:pt>
                <c:pt idx="1">
                  <c:v>Ticket médio</c:v>
                </c:pt>
                <c:pt idx="2">
                  <c:v>Número de itens vendidos por mês</c:v>
                </c:pt>
              </c:strCache>
            </c:strRef>
          </c:cat>
          <c:val>
            <c:numRef>
              <c:f>Planilha1!$B$158:$B$160</c:f>
              <c:numCache>
                <c:formatCode>0.00</c:formatCode>
                <c:ptCount val="3"/>
                <c:pt idx="0">
                  <c:v>47.3964969006692</c:v>
                </c:pt>
                <c:pt idx="1" c:formatCode="&quot;R$&quot;#,##0.00_);[Red]\(&quot;R$&quot;#,##0.00\)">
                  <c:v>52.61</c:v>
                </c:pt>
                <c:pt idx="2" c:formatCode="General">
                  <c:v>419.87</c:v>
                </c:pt>
              </c:numCache>
            </c:numRef>
          </c:val>
        </c:ser>
        <c:ser>
          <c:idx val="1"/>
          <c:order val="1"/>
          <c:tx>
            <c:strRef>
              <c:f>Planilha1!$C$157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Planilha1!$A$158:$A$160</c:f>
              <c:strCache>
                <c:ptCount val="3"/>
                <c:pt idx="0">
                  <c:v>Taxa de vendas (%)</c:v>
                </c:pt>
                <c:pt idx="1">
                  <c:v>Ticket médio</c:v>
                </c:pt>
                <c:pt idx="2">
                  <c:v>Número de itens vendidos por mês</c:v>
                </c:pt>
              </c:strCache>
            </c:strRef>
          </c:cat>
          <c:val>
            <c:numRef>
              <c:f>Planilha1!$C$158:$C$160</c:f>
              <c:numCache>
                <c:formatCode>0.00</c:formatCode>
                <c:ptCount val="3"/>
                <c:pt idx="0">
                  <c:v>46.9015447790917</c:v>
                </c:pt>
                <c:pt idx="1" c:formatCode="&quot;R$&quot;#,##0.00_);[Red]\(&quot;R$&quot;#,##0.00\)">
                  <c:v>57.76</c:v>
                </c:pt>
                <c:pt idx="2">
                  <c:v>327.4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377951"/>
        <c:axId val="269370463"/>
      </c:barChart>
      <c:catAx>
        <c:axId val="26937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70463"/>
        <c:crosses val="autoZero"/>
        <c:auto val="1"/>
        <c:lblAlgn val="ctr"/>
        <c:lblOffset val="100"/>
        <c:noMultiLvlLbl val="0"/>
      </c:catAx>
      <c:valAx>
        <c:axId val="2693704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7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/>
              <a:t>Atendimento em idiomas (Múltipla Resposta)</a:t>
            </a:r>
            <a:endParaRPr lang="pt-BR" sz="1250" b="1" dirty="0"/>
          </a:p>
        </c:rich>
      </c:tx>
      <c:layout>
        <c:manualLayout>
          <c:xMode val="edge"/>
          <c:yMode val="edge"/>
          <c:x val="0.2741016734962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789160157797"/>
          <c:y val="0.120787037037037"/>
          <c:w val="0.842172255394339"/>
          <c:h val="0.8792129629629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Planilha1!$A$165:$A$169</c:f>
              <c:strCache>
                <c:ptCount val="5"/>
                <c:pt idx="0">
                  <c:v>Francês</c:v>
                </c:pt>
                <c:pt idx="1">
                  <c:v>Italiano</c:v>
                </c:pt>
                <c:pt idx="2">
                  <c:v>Inglês</c:v>
                </c:pt>
                <c:pt idx="3">
                  <c:v>Espanhol</c:v>
                </c:pt>
                <c:pt idx="4">
                  <c:v>Não realiza</c:v>
                </c:pt>
              </c:strCache>
            </c:strRef>
          </c:cat>
          <c:val>
            <c:numRef>
              <c:f>Planilha1!$C$165:$C$169</c:f>
              <c:numCache>
                <c:formatCode>0.0%</c:formatCode>
                <c:ptCount val="5"/>
                <c:pt idx="0">
                  <c:v>0.00378787878787879</c:v>
                </c:pt>
                <c:pt idx="1">
                  <c:v>0.00378787878787879</c:v>
                </c:pt>
                <c:pt idx="2">
                  <c:v>0.0795454545454545</c:v>
                </c:pt>
                <c:pt idx="3">
                  <c:v>0.117424242424242</c:v>
                </c:pt>
                <c:pt idx="4">
                  <c:v>0.852272727272727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Práticas de sustentabilidade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1867080202381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4278519658945"/>
          <c:y val="0.109184552039259"/>
          <c:w val="0.43862004821891"/>
          <c:h val="0.851118587621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Planilha1!$A$176:$A$184</c:f>
              <c:strCache>
                <c:ptCount val="9"/>
                <c:pt idx="0">
                  <c:v>Não desenvolve prática de sustentabilidade</c:v>
                </c:pt>
                <c:pt idx="1">
                  <c:v>Faz uso de energia solar</c:v>
                </c:pt>
                <c:pt idx="2">
                  <c:v>Contrata profissional PCD</c:v>
                </c:pt>
                <c:pt idx="3">
                  <c:v>Propaganda nas etiquetas para não jogar lixo na praia</c:v>
                </c:pt>
                <c:pt idx="4">
                  <c:v>Incentivo a sustentabilidade ambiental</c:v>
                </c:pt>
                <c:pt idx="5">
                  <c:v>Redução de desperdício</c:v>
                </c:pt>
                <c:pt idx="6">
                  <c:v>Faz Reciclagem</c:v>
                </c:pt>
                <c:pt idx="7">
                  <c:v>Oferece vagas de emprego para pessoas da comunidade</c:v>
                </c:pt>
                <c:pt idx="8">
                  <c:v>Compra de fornecedores locais</c:v>
                </c:pt>
              </c:strCache>
            </c:strRef>
          </c:cat>
          <c:val>
            <c:numRef>
              <c:f>Planilha1!$C$176:$C$184</c:f>
              <c:numCache>
                <c:formatCode>0.0%</c:formatCode>
                <c:ptCount val="9"/>
                <c:pt idx="0">
                  <c:v>0.214285714285714</c:v>
                </c:pt>
                <c:pt idx="1">
                  <c:v>0.0037593984962406</c:v>
                </c:pt>
                <c:pt idx="2">
                  <c:v>0.0037593984962406</c:v>
                </c:pt>
                <c:pt idx="3">
                  <c:v>0.0037593984962406</c:v>
                </c:pt>
                <c:pt idx="4">
                  <c:v>0.0037593984962406</c:v>
                </c:pt>
                <c:pt idx="5">
                  <c:v>0.199248120300752</c:v>
                </c:pt>
                <c:pt idx="6">
                  <c:v>0.218045112781955</c:v>
                </c:pt>
                <c:pt idx="7">
                  <c:v>0.428571428571429</c:v>
                </c:pt>
                <c:pt idx="8">
                  <c:v>0.593984962406015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dificuldades encontradas na condução das atividades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0864617729235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1166121524555"/>
          <c:y val="0.104671668180752"/>
          <c:w val="0.46120181747085"/>
          <c:h val="0.882446451349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Planilha1!$A$189:$A$205</c:f>
              <c:strCache>
                <c:ptCount val="17"/>
                <c:pt idx="0">
                  <c:v>Falta de infraestrutura da cidade</c:v>
                </c:pt>
                <c:pt idx="1">
                  <c:v>Falta de matéria-prima</c:v>
                </c:pt>
                <c:pt idx="2">
                  <c:v>Falta de incentivo governamental</c:v>
                </c:pt>
                <c:pt idx="3">
                  <c:v>Problemas com fiscalização</c:v>
                </c:pt>
                <c:pt idx="4">
                  <c:v>Instalações inadequadas</c:v>
                </c:pt>
                <c:pt idx="5">
                  <c:v>Endividamento bancário</c:v>
                </c:pt>
                <c:pt idx="6">
                  <c:v>Falta de conhecimentos gerenciais</c:v>
                </c:pt>
                <c:pt idx="7">
                  <c:v>Acesso à tecnologia de ponta</c:v>
                </c:pt>
                <c:pt idx="8">
                  <c:v>Desconhecimento do mercado</c:v>
                </c:pt>
                <c:pt idx="9">
                  <c:v>Mão de obra qualificada</c:v>
                </c:pt>
                <c:pt idx="10">
                  <c:v>Comercialização</c:v>
                </c:pt>
                <c:pt idx="11">
                  <c:v>Falta de crédito bancário</c:v>
                </c:pt>
                <c:pt idx="12">
                  <c:v>Falta de capital de giro</c:v>
                </c:pt>
                <c:pt idx="13">
                  <c:v>Competitividade/concorrência</c:v>
                </c:pt>
                <c:pt idx="14">
                  <c:v>Divulgação/Marketing</c:v>
                </c:pt>
                <c:pt idx="15">
                  <c:v>Falta de clientes</c:v>
                </c:pt>
                <c:pt idx="16">
                  <c:v>Pandemia Covid-19</c:v>
                </c:pt>
              </c:strCache>
            </c:strRef>
          </c:cat>
          <c:val>
            <c:numRef>
              <c:f>Planilha1!$C$189:$C$205</c:f>
              <c:numCache>
                <c:formatCode>0.0%</c:formatCode>
                <c:ptCount val="17"/>
                <c:pt idx="0">
                  <c:v>0.0037593984962406</c:v>
                </c:pt>
                <c:pt idx="1">
                  <c:v>0.0037593984962406</c:v>
                </c:pt>
                <c:pt idx="2">
                  <c:v>0.0075187969924812</c:v>
                </c:pt>
                <c:pt idx="3">
                  <c:v>0.0112781954887218</c:v>
                </c:pt>
                <c:pt idx="4">
                  <c:v>0.018796992481203</c:v>
                </c:pt>
                <c:pt idx="5">
                  <c:v>0.037593984962406</c:v>
                </c:pt>
                <c:pt idx="6">
                  <c:v>0.0451127819548872</c:v>
                </c:pt>
                <c:pt idx="7">
                  <c:v>0.0639097744360902</c:v>
                </c:pt>
                <c:pt idx="8">
                  <c:v>0.075187969924812</c:v>
                </c:pt>
                <c:pt idx="9">
                  <c:v>0.093984962406015</c:v>
                </c:pt>
                <c:pt idx="10">
                  <c:v>0.0977443609022556</c:v>
                </c:pt>
                <c:pt idx="11">
                  <c:v>0.184210526315789</c:v>
                </c:pt>
                <c:pt idx="12">
                  <c:v>0.225563909774436</c:v>
                </c:pt>
                <c:pt idx="13">
                  <c:v>0.31203007518797</c:v>
                </c:pt>
                <c:pt idx="14">
                  <c:v>0.315789473684211</c:v>
                </c:pt>
                <c:pt idx="15">
                  <c:v>0.601503759398496</c:v>
                </c:pt>
                <c:pt idx="16">
                  <c:v>0.703007518796993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serviços digitais utilizados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7001183314164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73208440237105"/>
          <c:y val="0.100577912078333"/>
          <c:w val="0.489367848016887"/>
          <c:h val="0.899422087921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Planilha1!$A$210:$A$219</c:f>
              <c:strCache>
                <c:ptCount val="10"/>
                <c:pt idx="0">
                  <c:v>Não utiliza nenhuma ferramenta</c:v>
                </c:pt>
                <c:pt idx="1">
                  <c:v>Reunião/conversa virtual</c:v>
                </c:pt>
                <c:pt idx="2">
                  <c:v>Acesso a serviços do governo</c:v>
                </c:pt>
                <c:pt idx="3">
                  <c:v>Venda online dos produtos da empresa</c:v>
                </c:pt>
                <c:pt idx="4">
                  <c:v>Divulgação Institucional da empresa</c:v>
                </c:pt>
                <c:pt idx="5">
                  <c:v>Exposição de produtos da empresa</c:v>
                </c:pt>
                <c:pt idx="6">
                  <c:v>Compra de insumos e mercadorias</c:v>
                </c:pt>
                <c:pt idx="7">
                  <c:v>Pesquisa de preço/fornecedores</c:v>
                </c:pt>
                <c:pt idx="8">
                  <c:v>Uso do e-mail</c:v>
                </c:pt>
                <c:pt idx="9">
                  <c:v>Acesso a serviços bancários</c:v>
                </c:pt>
              </c:strCache>
            </c:strRef>
          </c:cat>
          <c:val>
            <c:numRef>
              <c:f>Planilha1!$C$210:$C$219</c:f>
              <c:numCache>
                <c:formatCode>0.0%</c:formatCode>
                <c:ptCount val="10"/>
                <c:pt idx="0">
                  <c:v>0.172932330827068</c:v>
                </c:pt>
                <c:pt idx="1">
                  <c:v>0.0864661654135338</c:v>
                </c:pt>
                <c:pt idx="2">
                  <c:v>0.093984962406015</c:v>
                </c:pt>
                <c:pt idx="3">
                  <c:v>0.206766917293233</c:v>
                </c:pt>
                <c:pt idx="4">
                  <c:v>0.236842105263158</c:v>
                </c:pt>
                <c:pt idx="5">
                  <c:v>0.300751879699248</c:v>
                </c:pt>
                <c:pt idx="6">
                  <c:v>0.364661654135338</c:v>
                </c:pt>
                <c:pt idx="7">
                  <c:v>0.417293233082707</c:v>
                </c:pt>
                <c:pt idx="8">
                  <c:v>0.424812030075188</c:v>
                </c:pt>
                <c:pt idx="9">
                  <c:v>0.552631578947368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Demandas necessárias através das quais o SEBRAE-RN poderia contribuir para o desenvolvimento de sua empresa (Múltipla Resposta)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11158977336269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7191619657965"/>
          <c:y val="0.126500440546669"/>
          <c:w val="0.538413901736228"/>
          <c:h val="0.8423948247163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Planilha1!$A$226:$A$242</c:f>
              <c:strCache>
                <c:ptCount val="17"/>
                <c:pt idx="0">
                  <c:v>Reunião com prefeito para ações sobre incentivo do turismo</c:v>
                </c:pt>
                <c:pt idx="1">
                  <c:v>Aumentar o limite para fatura do Mei e número de funcionários</c:v>
                </c:pt>
                <c:pt idx="2">
                  <c:v>Selo Bordado de Caicó</c:v>
                </c:pt>
                <c:pt idx="3">
                  <c:v>Capacitações</c:v>
                </c:pt>
                <c:pt idx="4">
                  <c:v>Aumentar a produção</c:v>
                </c:pt>
                <c:pt idx="5">
                  <c:v>Desenvolver novos produtos ou serviços</c:v>
                </c:pt>
                <c:pt idx="6">
                  <c:v>Distribuição e logística</c:v>
                </c:pt>
                <c:pt idx="7">
                  <c:v>Acesso a novos mercados</c:v>
                </c:pt>
                <c:pt idx="8">
                  <c:v>Negócios digitais</c:v>
                </c:pt>
                <c:pt idx="9">
                  <c:v>Acesso a produtos/matéria-prima</c:v>
                </c:pt>
                <c:pt idx="10">
                  <c:v>Acesso a inovação e tecnologia</c:v>
                </c:pt>
                <c:pt idx="11">
                  <c:v>Novos canais de comercialização</c:v>
                </c:pt>
                <c:pt idx="12">
                  <c:v>Orientação ao crédito</c:v>
                </c:pt>
                <c:pt idx="13">
                  <c:v>Gestão de negócios</c:v>
                </c:pt>
                <c:pt idx="14">
                  <c:v>Aumentar as vendas</c:v>
                </c:pt>
                <c:pt idx="15">
                  <c:v>Consultoria</c:v>
                </c:pt>
                <c:pt idx="16">
                  <c:v>Marketing digital</c:v>
                </c:pt>
              </c:strCache>
            </c:strRef>
          </c:cat>
          <c:val>
            <c:numRef>
              <c:f>Planilha1!$C$226:$C$242</c:f>
              <c:numCache>
                <c:formatCode>0.0%</c:formatCode>
                <c:ptCount val="17"/>
                <c:pt idx="0">
                  <c:v>0.0037593984962406</c:v>
                </c:pt>
                <c:pt idx="1">
                  <c:v>0.0037593984962406</c:v>
                </c:pt>
                <c:pt idx="2">
                  <c:v>0.0037593984962406</c:v>
                </c:pt>
                <c:pt idx="3">
                  <c:v>0.0075187969924812</c:v>
                </c:pt>
                <c:pt idx="4">
                  <c:v>0.116541353383459</c:v>
                </c:pt>
                <c:pt idx="5">
                  <c:v>0.116541353383459</c:v>
                </c:pt>
                <c:pt idx="6">
                  <c:v>0.131578947368421</c:v>
                </c:pt>
                <c:pt idx="7">
                  <c:v>0.154135338345865</c:v>
                </c:pt>
                <c:pt idx="8">
                  <c:v>0.191729323308271</c:v>
                </c:pt>
                <c:pt idx="9">
                  <c:v>0.191729323308271</c:v>
                </c:pt>
                <c:pt idx="10">
                  <c:v>0.203007518796992</c:v>
                </c:pt>
                <c:pt idx="11">
                  <c:v>0.214285714285714</c:v>
                </c:pt>
                <c:pt idx="12">
                  <c:v>0.218045112781955</c:v>
                </c:pt>
                <c:pt idx="13">
                  <c:v>0.24812030075188</c:v>
                </c:pt>
                <c:pt idx="14">
                  <c:v>0.387218045112782</c:v>
                </c:pt>
                <c:pt idx="15">
                  <c:v>0.43984962406015</c:v>
                </c:pt>
                <c:pt idx="16">
                  <c:v>0.492481203007519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8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Instituições que as empresas se relacionam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208066924496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8808973966593"/>
          <c:y val="0.0936972526485904"/>
          <c:w val="0.77527818739972"/>
          <c:h val="0.90630274735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Planilha1!$A$273:$A$282</c:f>
              <c:strCache>
                <c:ptCount val="10"/>
                <c:pt idx="0">
                  <c:v>SESC</c:v>
                </c:pt>
                <c:pt idx="1">
                  <c:v>IFRN</c:v>
                </c:pt>
                <c:pt idx="2">
                  <c:v>SINE</c:v>
                </c:pt>
                <c:pt idx="3">
                  <c:v>SENAC</c:v>
                </c:pt>
                <c:pt idx="4">
                  <c:v>CDL</c:v>
                </c:pt>
                <c:pt idx="5">
                  <c:v>Universidades</c:v>
                </c:pt>
                <c:pt idx="6">
                  <c:v>Governo do RN</c:v>
                </c:pt>
                <c:pt idx="7">
                  <c:v>Prefeitura de Natal</c:v>
                </c:pt>
                <c:pt idx="8">
                  <c:v>SEBRAE</c:v>
                </c:pt>
                <c:pt idx="9">
                  <c:v>Não se relaciona</c:v>
                </c:pt>
              </c:strCache>
            </c:strRef>
          </c:cat>
          <c:val>
            <c:numRef>
              <c:f>Planilha1!$C$273:$C$282</c:f>
              <c:numCache>
                <c:formatCode>0.0%</c:formatCode>
                <c:ptCount val="10"/>
                <c:pt idx="0">
                  <c:v>0.0075187969924812</c:v>
                </c:pt>
                <c:pt idx="1">
                  <c:v>0.0075187969924812</c:v>
                </c:pt>
                <c:pt idx="2">
                  <c:v>0.0075187969924812</c:v>
                </c:pt>
                <c:pt idx="3">
                  <c:v>0.0075187969924812</c:v>
                </c:pt>
                <c:pt idx="4">
                  <c:v>0.0150375939849624</c:v>
                </c:pt>
                <c:pt idx="5">
                  <c:v>0.018796992481203</c:v>
                </c:pt>
                <c:pt idx="6">
                  <c:v>0.037593984962406</c:v>
                </c:pt>
                <c:pt idx="7">
                  <c:v>0.135338345864662</c:v>
                </c:pt>
                <c:pt idx="8">
                  <c:v>0.180451127819549</c:v>
                </c:pt>
                <c:pt idx="9">
                  <c:v>0.74812030075188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Adaptação para PCD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43263779527559"/>
          <c:y val="0.005376344086021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Planilha1!$A$280:$A$281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Planilha1!$C$280:$C$281</c:f>
              <c:numCache>
                <c:formatCode>0.0%</c:formatCode>
                <c:ptCount val="2"/>
                <c:pt idx="0">
                  <c:v>0.587878787878788</c:v>
                </c:pt>
                <c:pt idx="1">
                  <c:v>0.412121212121212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Entidade de Classe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44291557305337"/>
          <c:y val="0.005376344086021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0489807524059493"/>
                  <c:y val="0.01839979679959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Planilha1!$A$265:$A$266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Planilha1!$C$265:$C$266</c:f>
              <c:numCache>
                <c:formatCode>0.0%</c:formatCode>
                <c:ptCount val="2"/>
                <c:pt idx="0">
                  <c:v>0.032520325203252</c:v>
                </c:pt>
                <c:pt idx="1">
                  <c:v>0.967479674796748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Fatores na cidade afeta de forma negativa o desempenho da empresa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1889262958737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282611316695"/>
          <c:y val="0.144920224796633"/>
          <c:w val="0.651261048199364"/>
          <c:h val="0.855079775203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Planilha1!$A$287:$A$298</c:f>
              <c:strCache>
                <c:ptCount val="12"/>
                <c:pt idx="0">
                  <c:v>Sinalização das ruas</c:v>
                </c:pt>
                <c:pt idx="1">
                  <c:v>Melhorar as orlas</c:v>
                </c:pt>
                <c:pt idx="2">
                  <c:v>Estrutura da praia</c:v>
                </c:pt>
                <c:pt idx="3">
                  <c:v>Moradores de rua</c:v>
                </c:pt>
                <c:pt idx="4">
                  <c:v>Falta de estacionamento</c:v>
                </c:pt>
                <c:pt idx="5">
                  <c:v>Trânsito/engarrafamento</c:v>
                </c:pt>
                <c:pt idx="6">
                  <c:v>Pavimentação/buraco nas ruas</c:v>
                </c:pt>
                <c:pt idx="7">
                  <c:v>Saneamento/esgoto a céu aberto</c:v>
                </c:pt>
                <c:pt idx="8">
                  <c:v>Limpeza pública</c:v>
                </c:pt>
                <c:pt idx="9">
                  <c:v>Iluminação pública</c:v>
                </c:pt>
                <c:pt idx="10">
                  <c:v>Linhas de ônibus disponíveis</c:v>
                </c:pt>
                <c:pt idx="11">
                  <c:v>Segurança/Policiamento</c:v>
                </c:pt>
              </c:strCache>
            </c:strRef>
          </c:cat>
          <c:val>
            <c:numRef>
              <c:f>Planilha1!$C$287:$C$298</c:f>
              <c:numCache>
                <c:formatCode>0.0%</c:formatCode>
                <c:ptCount val="12"/>
                <c:pt idx="0">
                  <c:v>0.0037593984962406</c:v>
                </c:pt>
                <c:pt idx="1">
                  <c:v>0.0037593984962406</c:v>
                </c:pt>
                <c:pt idx="2">
                  <c:v>0.0037593984962406</c:v>
                </c:pt>
                <c:pt idx="3">
                  <c:v>0.0037593984962406</c:v>
                </c:pt>
                <c:pt idx="4">
                  <c:v>0.0150375939849624</c:v>
                </c:pt>
                <c:pt idx="5">
                  <c:v>0.206766917293233</c:v>
                </c:pt>
                <c:pt idx="6">
                  <c:v>0.293233082706767</c:v>
                </c:pt>
                <c:pt idx="7">
                  <c:v>0.300751879699248</c:v>
                </c:pt>
                <c:pt idx="8">
                  <c:v>0.334586466165414</c:v>
                </c:pt>
                <c:pt idx="9">
                  <c:v>0.338345864661654</c:v>
                </c:pt>
                <c:pt idx="10">
                  <c:v>0.398496240601504</c:v>
                </c:pt>
                <c:pt idx="11">
                  <c:v>0.642857142857143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Empresa Aderiria ao Passaporte Natalense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13587515330540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2564106633655"/>
          <c:y val="0.253998391330116"/>
          <c:w val="0.526473249004079"/>
          <c:h val="0.674046228092456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Planilha1!$A$249:$A$250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Planilha1!$C$249:$C$250</c:f>
              <c:numCache>
                <c:formatCode>0.0%</c:formatCode>
                <c:ptCount val="2"/>
                <c:pt idx="0">
                  <c:v>0.821428571428571</c:v>
                </c:pt>
                <c:pt idx="1">
                  <c:v>0.178571428571429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Concederia algum desconto ao turista com o Passaporte Natalense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1304026684164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801077658038"/>
          <c:y val="0.286256455846245"/>
          <c:w val="0.517523052994112"/>
          <c:h val="0.631035475404284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Planilha1!$A$258:$A$259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Planilha1!$C$258:$C$259</c:f>
              <c:numCache>
                <c:formatCode>0.0%</c:formatCode>
                <c:ptCount val="2"/>
                <c:pt idx="0">
                  <c:v>0.951690821256039</c:v>
                </c:pt>
                <c:pt idx="1">
                  <c:v>0.0483091787439614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Sexo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45060285953635"/>
          <c:y val="0.0052287581699346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9832458442695"/>
          <c:y val="0.228455972415213"/>
          <c:w val="0.400335083114611"/>
          <c:h val="0.753571921156914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200479002624672"/>
                  <c:y val="-0.2509803921568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786745406824147"/>
                  <c:y val="0.01397519427718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0.983425414364641</c:v>
                </c:pt>
                <c:pt idx="1">
                  <c:v>0.0165745856353591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Faixa Etária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9932652951128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Planilha1!$A$7:$A$10</c:f>
              <c:strCache>
                <c:ptCount val="4"/>
                <c:pt idx="0">
                  <c:v>31 a 40 anos</c:v>
                </c:pt>
                <c:pt idx="1">
                  <c:v>41 a 50 anos</c:v>
                </c:pt>
                <c:pt idx="2">
                  <c:v>51 a 60 anos</c:v>
                </c:pt>
                <c:pt idx="3">
                  <c:v>Acima de 60 anos</c:v>
                </c:pt>
              </c:strCache>
            </c:strRef>
          </c:cat>
          <c:val>
            <c:numRef>
              <c:f>Planilha1!$C$7:$C$10</c:f>
              <c:numCache>
                <c:formatCode>0.0%</c:formatCode>
                <c:ptCount val="4"/>
                <c:pt idx="0">
                  <c:v>0.0223463687150838</c:v>
                </c:pt>
                <c:pt idx="1">
                  <c:v>0.340782122905028</c:v>
                </c:pt>
                <c:pt idx="2">
                  <c:v>0.463687150837989</c:v>
                </c:pt>
                <c:pt idx="3">
                  <c:v>0.173184357541899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404799"/>
        <c:axId val="493408127"/>
      </c:barChart>
      <c:catAx>
        <c:axId val="4934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8127"/>
        <c:crosses val="autoZero"/>
        <c:auto val="1"/>
        <c:lblAlgn val="ctr"/>
        <c:lblOffset val="100"/>
        <c:noMultiLvlLbl val="0"/>
      </c:catAx>
      <c:valAx>
        <c:axId val="4934081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Grau de Escolaridade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21168746264695"/>
          <c:y val="0.008846721836774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4021455874165"/>
          <c:y val="0.111343193587288"/>
          <c:w val="0.719834753276161"/>
          <c:h val="0.8886568064127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Planilha1!$A$15:$A$22</c:f>
              <c:strCache>
                <c:ptCount val="8"/>
                <c:pt idx="0">
                  <c:v>Especialização</c:v>
                </c:pt>
                <c:pt idx="1">
                  <c:v>Superior completo</c:v>
                </c:pt>
                <c:pt idx="2">
                  <c:v>Superior incompleto</c:v>
                </c:pt>
                <c:pt idx="3">
                  <c:v>Médio completo</c:v>
                </c:pt>
                <c:pt idx="4">
                  <c:v>Médio incompleto</c:v>
                </c:pt>
                <c:pt idx="5">
                  <c:v>Fundamental completo</c:v>
                </c:pt>
                <c:pt idx="6">
                  <c:v>Fundamental incompleto</c:v>
                </c:pt>
                <c:pt idx="7">
                  <c:v>Alfabetizado</c:v>
                </c:pt>
              </c:strCache>
            </c:strRef>
          </c:cat>
          <c:val>
            <c:numRef>
              <c:f>Planilha1!$C$15:$C$22</c:f>
              <c:numCache>
                <c:formatCode>0.0%</c:formatCode>
                <c:ptCount val="8"/>
                <c:pt idx="0">
                  <c:v>0.0220994475138122</c:v>
                </c:pt>
                <c:pt idx="1">
                  <c:v>0.143646408839779</c:v>
                </c:pt>
                <c:pt idx="2">
                  <c:v>0.0662983425414365</c:v>
                </c:pt>
                <c:pt idx="3">
                  <c:v>0.574585635359116</c:v>
                </c:pt>
                <c:pt idx="4">
                  <c:v>0.0497237569060773</c:v>
                </c:pt>
                <c:pt idx="5">
                  <c:v>0.0607734806629834</c:v>
                </c:pt>
                <c:pt idx="6">
                  <c:v>0.0607734806629834</c:v>
                </c:pt>
                <c:pt idx="7">
                  <c:v>0.00552486187845304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Estado Civil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0090177252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65220012055455"/>
          <c:y val="0.181736293379994"/>
          <c:w val="0.946955997588909"/>
          <c:h val="0.7462512886957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Planilha1!$A$33:$A$36</c:f>
              <c:strCache>
                <c:ptCount val="4"/>
                <c:pt idx="0">
                  <c:v>Casado(a)/União estável</c:v>
                </c:pt>
                <c:pt idx="1">
                  <c:v>Solteiro(a)</c:v>
                </c:pt>
                <c:pt idx="2">
                  <c:v>Divorciado(a)/Separado(a)</c:v>
                </c:pt>
                <c:pt idx="3">
                  <c:v>Viúvo(a)</c:v>
                </c:pt>
              </c:strCache>
            </c:strRef>
          </c:cat>
          <c:val>
            <c:numRef>
              <c:f>Planilha1!$C$33:$C$36</c:f>
              <c:numCache>
                <c:formatCode>0.0%</c:formatCode>
                <c:ptCount val="4"/>
                <c:pt idx="0">
                  <c:v>0.664804469273743</c:v>
                </c:pt>
                <c:pt idx="1">
                  <c:v>0.167597765363128</c:v>
                </c:pt>
                <c:pt idx="2">
                  <c:v>0.150837988826816</c:v>
                </c:pt>
                <c:pt idx="3">
                  <c:v>0.0167597765363128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/>
              <a:t>Possui atividade remunerada</a:t>
            </a:r>
            <a:endParaRPr lang="pt-BR" sz="1250" b="1" dirty="0"/>
          </a:p>
        </c:rich>
      </c:tx>
      <c:layout>
        <c:manualLayout>
          <c:xMode val="edge"/>
          <c:yMode val="edge"/>
          <c:x val="0.26786111111111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17760279965"/>
          <c:y val="0.199378122089578"/>
          <c:w val="0.397003718285214"/>
          <c:h val="0.768394293455254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Planilha1!$A$78:$A$79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Planilha1!$C$78:$C$79</c:f>
              <c:numCache>
                <c:formatCode>0.0%</c:formatCode>
                <c:ptCount val="2"/>
                <c:pt idx="0">
                  <c:v>0.238888888888889</c:v>
                </c:pt>
                <c:pt idx="1">
                  <c:v>0.761111111111111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assistência em caso de acidente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4056887197718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78880900757"/>
          <c:y val="0.129590429103339"/>
          <c:w val="0.780641142683252"/>
          <c:h val="0.8704095708966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Planilha1!$A$419:$A$423</c:f>
              <c:strCache>
                <c:ptCount val="5"/>
                <c:pt idx="0">
                  <c:v>Banco do Brasil</c:v>
                </c:pt>
                <c:pt idx="1">
                  <c:v>Sindbuggy</c:v>
                </c:pt>
                <c:pt idx="2">
                  <c:v>Tokio Marine</c:v>
                </c:pt>
                <c:pt idx="3">
                  <c:v>Plano de saúde</c:v>
                </c:pt>
                <c:pt idx="4">
                  <c:v>Seguro do veículo</c:v>
                </c:pt>
              </c:strCache>
            </c:strRef>
          </c:cat>
          <c:val>
            <c:numRef>
              <c:f>Planilha1!$C$419:$C$423</c:f>
              <c:numCache>
                <c:formatCode>0.0%</c:formatCode>
                <c:ptCount val="5"/>
                <c:pt idx="0">
                  <c:v>0.00671140939597315</c:v>
                </c:pt>
                <c:pt idx="1">
                  <c:v>0.0536912751677852</c:v>
                </c:pt>
                <c:pt idx="2">
                  <c:v>0.214765100671141</c:v>
                </c:pt>
                <c:pt idx="3">
                  <c:v>0.248322147651007</c:v>
                </c:pt>
                <c:pt idx="4">
                  <c:v>0.51006711409396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Local de adaptação para PCD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8183708353181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5182185856661"/>
          <c:y val="0.0992897609110337"/>
          <c:w val="0.778720542494466"/>
          <c:h val="0.89706725183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Planilha1!$A$504:$A$515</c:f>
              <c:strCache>
                <c:ptCount val="12"/>
                <c:pt idx="0">
                  <c:v>Rampa de entrada</c:v>
                </c:pt>
                <c:pt idx="1">
                  <c:v>Sala de eventos</c:v>
                </c:pt>
                <c:pt idx="2">
                  <c:v>Estacionamento</c:v>
                </c:pt>
                <c:pt idx="3">
                  <c:v>Áreas comuns</c:v>
                </c:pt>
                <c:pt idx="4">
                  <c:v>Elevador</c:v>
                </c:pt>
                <c:pt idx="5">
                  <c:v>Entrada de acesso</c:v>
                </c:pt>
                <c:pt idx="6">
                  <c:v>Piscina</c:v>
                </c:pt>
                <c:pt idx="7">
                  <c:v>Banheiro</c:v>
                </c:pt>
                <c:pt idx="8">
                  <c:v>Apartamento</c:v>
                </c:pt>
                <c:pt idx="9">
                  <c:v>Bar/Restaurante</c:v>
                </c:pt>
                <c:pt idx="10">
                  <c:v>Serviço de quarto</c:v>
                </c:pt>
                <c:pt idx="11">
                  <c:v>Recepção</c:v>
                </c:pt>
              </c:strCache>
            </c:strRef>
          </c:cat>
          <c:val>
            <c:numRef>
              <c:f>Planilha1!$C$504:$C$515</c:f>
              <c:numCache>
                <c:formatCode>0.0%</c:formatCode>
                <c:ptCount val="12"/>
                <c:pt idx="0">
                  <c:v>0.0103092783505155</c:v>
                </c:pt>
                <c:pt idx="1">
                  <c:v>0.0103092783505155</c:v>
                </c:pt>
                <c:pt idx="2">
                  <c:v>0.0206185567010309</c:v>
                </c:pt>
                <c:pt idx="3">
                  <c:v>0.0309278350515464</c:v>
                </c:pt>
                <c:pt idx="4">
                  <c:v>0.0309278350515464</c:v>
                </c:pt>
                <c:pt idx="5">
                  <c:v>0.0412371134020619</c:v>
                </c:pt>
                <c:pt idx="6">
                  <c:v>0.0412371134020619</c:v>
                </c:pt>
                <c:pt idx="7">
                  <c:v>0.0412371134020619</c:v>
                </c:pt>
                <c:pt idx="8">
                  <c:v>0.0515463917525773</c:v>
                </c:pt>
                <c:pt idx="9">
                  <c:v>0.237113402061856</c:v>
                </c:pt>
                <c:pt idx="10">
                  <c:v>0.43298969072165</c:v>
                </c:pt>
                <c:pt idx="11">
                  <c:v>0.721649484536082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Possui assistência em caso de acidente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8961434042516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2167331727729"/>
          <c:y val="0.177313920769981"/>
          <c:w val="0.469893802139482"/>
          <c:h val="0.740183387725616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Planilha1!$A$114:$A$115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Planilha1!$C$114:$C$115</c:f>
              <c:numCache>
                <c:formatCode>0.0%</c:formatCode>
                <c:ptCount val="2"/>
                <c:pt idx="0">
                  <c:v>0.827777777777778</c:v>
                </c:pt>
                <c:pt idx="1">
                  <c:v>0.172222222222222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Porte da empresa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840974665400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Planilha1!$A$40:$A$42</c:f>
              <c:strCache>
                <c:ptCount val="3"/>
                <c:pt idx="0">
                  <c:v>Pessoa física - Sem constituição jurídica</c:v>
                </c:pt>
                <c:pt idx="1">
                  <c:v>Microempreendedor Individual - MEI (Até R$ 81 mil)</c:v>
                </c:pt>
                <c:pt idx="2">
                  <c:v>Microempresa - ME (R$ Até R$ 360 mil)</c:v>
                </c:pt>
              </c:strCache>
            </c:strRef>
          </c:cat>
          <c:val>
            <c:numRef>
              <c:f>Planilha1!$C$40:$C$42</c:f>
              <c:numCache>
                <c:formatCode>0.0%</c:formatCode>
                <c:ptCount val="3"/>
                <c:pt idx="0">
                  <c:v>0.553</c:v>
                </c:pt>
                <c:pt idx="1">
                  <c:v>0.406779661016949</c:v>
                </c:pt>
                <c:pt idx="2">
                  <c:v>0.0395480225988701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Início de atividade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470970384021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Planilha1!$A$66:$A$73</c:f>
              <c:strCache>
                <c:ptCount val="8"/>
                <c:pt idx="0">
                  <c:v>1980- 1985</c:v>
                </c:pt>
                <c:pt idx="1">
                  <c:v>1986 - 1990</c:v>
                </c:pt>
                <c:pt idx="2">
                  <c:v>1991 - 1995</c:v>
                </c:pt>
                <c:pt idx="3">
                  <c:v>1996 - 2000</c:v>
                </c:pt>
                <c:pt idx="4">
                  <c:v>2001 - 2005</c:v>
                </c:pt>
                <c:pt idx="5">
                  <c:v>2006 - 2010</c:v>
                </c:pt>
                <c:pt idx="6">
                  <c:v>2011 - 2015</c:v>
                </c:pt>
                <c:pt idx="7">
                  <c:v>2016 - 2020</c:v>
                </c:pt>
              </c:strCache>
            </c:strRef>
          </c:cat>
          <c:val>
            <c:numRef>
              <c:f>Planilha1!$C$66:$C$73</c:f>
              <c:numCache>
                <c:formatCode>0.0%</c:formatCode>
                <c:ptCount val="8"/>
                <c:pt idx="0">
                  <c:v>0.0847457627118644</c:v>
                </c:pt>
                <c:pt idx="1">
                  <c:v>0.265536723163842</c:v>
                </c:pt>
                <c:pt idx="2">
                  <c:v>0.327683615819209</c:v>
                </c:pt>
                <c:pt idx="3">
                  <c:v>0.135593220338983</c:v>
                </c:pt>
                <c:pt idx="4">
                  <c:v>0.0734463276836158</c:v>
                </c:pt>
                <c:pt idx="5">
                  <c:v>0.0338983050847458</c:v>
                </c:pt>
                <c:pt idx="6">
                  <c:v>0.0451977401129944</c:v>
                </c:pt>
                <c:pt idx="7">
                  <c:v>0.0338983050847458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20288"/>
        <c:axId val="356711552"/>
      </c:barChart>
      <c:catAx>
        <c:axId val="3567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11552"/>
        <c:crosses val="autoZero"/>
        <c:auto val="1"/>
        <c:lblAlgn val="ctr"/>
        <c:lblOffset val="100"/>
        <c:noMultiLvlLbl val="0"/>
      </c:catAx>
      <c:valAx>
        <c:axId val="35671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2019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62745225247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0260408625392"/>
          <c:y val="0.115500187476565"/>
          <c:w val="0.633595800524934"/>
          <c:h val="0.8844998125234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Planilha1!$A$46:$A$52</c:f>
              <c:strCache>
                <c:ptCount val="7"/>
                <c:pt idx="0">
                  <c:v>Acima de R$ 200.000,00</c:v>
                </c:pt>
                <c:pt idx="1">
                  <c:v>De R$ 100.000,01 até R$ 120.000,0</c:v>
                </c:pt>
                <c:pt idx="2">
                  <c:v>De R$ 80.000,01 até R$ 100.000,00</c:v>
                </c:pt>
                <c:pt idx="3">
                  <c:v>De R$ 60.000,01 até R$ 80.000,00</c:v>
                </c:pt>
                <c:pt idx="4">
                  <c:v>De R$ 40.000,01 até R$ 60.000,00</c:v>
                </c:pt>
                <c:pt idx="5">
                  <c:v>De R$ 20.000,01 até R$ 40.000,00</c:v>
                </c:pt>
                <c:pt idx="6">
                  <c:v>Até R$ 20.000,00</c:v>
                </c:pt>
              </c:strCache>
            </c:strRef>
          </c:cat>
          <c:val>
            <c:numRef>
              <c:f>Planilha1!$C$46:$C$52</c:f>
              <c:numCache>
                <c:formatCode>0.0%</c:formatCode>
                <c:ptCount val="7"/>
                <c:pt idx="0">
                  <c:v>0.00680272108843537</c:v>
                </c:pt>
                <c:pt idx="1">
                  <c:v>0.00680272108843537</c:v>
                </c:pt>
                <c:pt idx="2">
                  <c:v>0.0340136054421769</c:v>
                </c:pt>
                <c:pt idx="3">
                  <c:v>0.054421768707483</c:v>
                </c:pt>
                <c:pt idx="4">
                  <c:v>0.170068027210884</c:v>
                </c:pt>
                <c:pt idx="5">
                  <c:v>0.204081632653061</c:v>
                </c:pt>
                <c:pt idx="6">
                  <c:v>0.523809523809524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2021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60098960805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0868016497938"/>
          <c:y val="0.129843751480523"/>
          <c:w val="0.632941507311586"/>
          <c:h val="0.8653427707818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Planilha1!$A$56:$A$62</c:f>
              <c:strCache>
                <c:ptCount val="7"/>
                <c:pt idx="0">
                  <c:v>Acima de R$ 200.000,00</c:v>
                </c:pt>
                <c:pt idx="1">
                  <c:v>De R$ 80.000,01 até R$ 100.000,00</c:v>
                </c:pt>
                <c:pt idx="2">
                  <c:v>De R$ 100.000,01 até R$ 120.000,0</c:v>
                </c:pt>
                <c:pt idx="3">
                  <c:v>De R$ 60.000,01 até R$ 80.000,00</c:v>
                </c:pt>
                <c:pt idx="4">
                  <c:v>De R$ 40.000,01 até R$ 60.000,00</c:v>
                </c:pt>
                <c:pt idx="5">
                  <c:v>De R$ 20.000,01 até R$ 40.000,00</c:v>
                </c:pt>
                <c:pt idx="6">
                  <c:v>Até R$ 20.000,00</c:v>
                </c:pt>
              </c:strCache>
            </c:strRef>
          </c:cat>
          <c:val>
            <c:numRef>
              <c:f>Planilha1!$C$56:$C$62</c:f>
              <c:numCache>
                <c:formatCode>0.0%</c:formatCode>
                <c:ptCount val="7"/>
                <c:pt idx="0">
                  <c:v>0.00689655172413793</c:v>
                </c:pt>
                <c:pt idx="1">
                  <c:v>0.0137931034482759</c:v>
                </c:pt>
                <c:pt idx="2">
                  <c:v>0.0206896551724138</c:v>
                </c:pt>
                <c:pt idx="3">
                  <c:v>0.0758620689655172</c:v>
                </c:pt>
                <c:pt idx="4">
                  <c:v>0.158</c:v>
                </c:pt>
                <c:pt idx="5">
                  <c:v>0.2</c:v>
                </c:pt>
                <c:pt idx="6">
                  <c:v>0.524137931034483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Redes sociais utilizadas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5417975506170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7225631606176"/>
          <c:y val="0.121551108194809"/>
          <c:w val="0.796252367188279"/>
          <c:h val="0.8738192621755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Planilha1!$A$84:$A$91</c:f>
              <c:strCache>
                <c:ptCount val="8"/>
                <c:pt idx="0">
                  <c:v>Não possui</c:v>
                </c:pt>
                <c:pt idx="1">
                  <c:v>Google Ads</c:v>
                </c:pt>
                <c:pt idx="2">
                  <c:v>Tripadivisor</c:v>
                </c:pt>
                <c:pt idx="3">
                  <c:v>Twitter</c:v>
                </c:pt>
                <c:pt idx="4">
                  <c:v>Tik Tok</c:v>
                </c:pt>
                <c:pt idx="5">
                  <c:v>Site da empresa</c:v>
                </c:pt>
                <c:pt idx="6">
                  <c:v>Facebook</c:v>
                </c:pt>
                <c:pt idx="7">
                  <c:v>Instagram</c:v>
                </c:pt>
              </c:strCache>
            </c:strRef>
          </c:cat>
          <c:val>
            <c:numRef>
              <c:f>Planilha1!$C$84:$C$91</c:f>
              <c:numCache>
                <c:formatCode>0.0%</c:formatCode>
                <c:ptCount val="8"/>
                <c:pt idx="0">
                  <c:v>0.265193370165746</c:v>
                </c:pt>
                <c:pt idx="1">
                  <c:v>0.00552486187845304</c:v>
                </c:pt>
                <c:pt idx="2">
                  <c:v>0.00552486187845304</c:v>
                </c:pt>
                <c:pt idx="3">
                  <c:v>0.0110497237569061</c:v>
                </c:pt>
                <c:pt idx="4">
                  <c:v>0.0110497237569061</c:v>
                </c:pt>
                <c:pt idx="5">
                  <c:v>0.0165745856353591</c:v>
                </c:pt>
                <c:pt idx="6">
                  <c:v>0.165745856353591</c:v>
                </c:pt>
                <c:pt idx="7">
                  <c:v>0.696132596685083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vendas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794711913878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Planilha1!$A$95:$A$97</c:f>
              <c:strCache>
                <c:ptCount val="3"/>
                <c:pt idx="0">
                  <c:v>Venda direta para o turista</c:v>
                </c:pt>
                <c:pt idx="1">
                  <c:v>Venda terceirizada - receptivo</c:v>
                </c:pt>
                <c:pt idx="2">
                  <c:v>Venda direta para hotéis</c:v>
                </c:pt>
              </c:strCache>
            </c:strRef>
          </c:cat>
          <c:val>
            <c:numRef>
              <c:f>Planilha1!$C$95:$C$97</c:f>
              <c:numCache>
                <c:formatCode>0.0%</c:formatCode>
                <c:ptCount val="3"/>
                <c:pt idx="0">
                  <c:v>0.842696629213483</c:v>
                </c:pt>
                <c:pt idx="1">
                  <c:v>0.713483146067416</c:v>
                </c:pt>
                <c:pt idx="2">
                  <c:v>0.168539325842697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463360"/>
        <c:axId val="389447552"/>
      </c:barChart>
      <c:catAx>
        <c:axId val="3894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47552"/>
        <c:crosses val="autoZero"/>
        <c:auto val="1"/>
        <c:lblAlgn val="ctr"/>
        <c:lblOffset val="100"/>
        <c:noMultiLvlLbl val="0"/>
      </c:catAx>
      <c:valAx>
        <c:axId val="38944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Taxa de vendas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8306168896720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Planilha1!$B$142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Planilha1!$A$143:$A$154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Planilha1!$B$143:$B$154</c:f>
              <c:numCache>
                <c:formatCode>0.0</c:formatCode>
                <c:ptCount val="12"/>
                <c:pt idx="0">
                  <c:v>83.0588235294118</c:v>
                </c:pt>
                <c:pt idx="1">
                  <c:v>76.2222222222222</c:v>
                </c:pt>
                <c:pt idx="2">
                  <c:v>62.5714285714286</c:v>
                </c:pt>
                <c:pt idx="3">
                  <c:v>51.6492537313433</c:v>
                </c:pt>
                <c:pt idx="4">
                  <c:v>46.1716417910448</c:v>
                </c:pt>
                <c:pt idx="5">
                  <c:v>48.5851851851852</c:v>
                </c:pt>
                <c:pt idx="6">
                  <c:v>67.6691176470588</c:v>
                </c:pt>
                <c:pt idx="7">
                  <c:v>58.6470588235294</c:v>
                </c:pt>
                <c:pt idx="8">
                  <c:v>59.2941176470588</c:v>
                </c:pt>
                <c:pt idx="9">
                  <c:v>60.0588235294118</c:v>
                </c:pt>
                <c:pt idx="10">
                  <c:v>62.3382352941176</c:v>
                </c:pt>
                <c:pt idx="11">
                  <c:v>74.9492753623188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Planilha1!$C$142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Planilha1!$A$143:$A$154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Planilha1!$C$143:$C$154</c:f>
              <c:numCache>
                <c:formatCode>0.0</c:formatCode>
                <c:ptCount val="12"/>
                <c:pt idx="0">
                  <c:v>80.695652173913</c:v>
                </c:pt>
                <c:pt idx="1">
                  <c:v>73.3795620437956</c:v>
                </c:pt>
                <c:pt idx="2">
                  <c:v>60.125</c:v>
                </c:pt>
                <c:pt idx="3">
                  <c:v>50.7426470588235</c:v>
                </c:pt>
                <c:pt idx="4">
                  <c:v>46.8518518518519</c:v>
                </c:pt>
                <c:pt idx="5">
                  <c:v>50.4420289855072</c:v>
                </c:pt>
                <c:pt idx="6">
                  <c:v>66.8</c:v>
                </c:pt>
                <c:pt idx="7">
                  <c:v>59.043795620438</c:v>
                </c:pt>
                <c:pt idx="8">
                  <c:v>60</c:v>
                </c:pt>
                <c:pt idx="9">
                  <c:v>60.7664233576642</c:v>
                </c:pt>
                <c:pt idx="10">
                  <c:v>63.1970802919708</c:v>
                </c:pt>
                <c:pt idx="11">
                  <c:v>74.2246376811594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719183"/>
        <c:axId val="244705455"/>
      </c:lineChart>
      <c:catAx>
        <c:axId val="24471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05455"/>
        <c:crosses val="autoZero"/>
        <c:auto val="1"/>
        <c:lblAlgn val="ctr"/>
        <c:lblOffset val="100"/>
        <c:noMultiLvlLbl val="0"/>
      </c:catAx>
      <c:valAx>
        <c:axId val="24470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pt-BR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  <a:endParaRPr lang="pt-B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191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Realiza parada em Natal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150415573053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2323928258968"/>
          <c:y val="0.163247819828973"/>
          <c:w val="0.39590791776028"/>
          <c:h val="0.766273389213445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Planilha1!$A$122:$A$123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Planilha1!$C$122:$C$123</c:f>
              <c:numCache>
                <c:formatCode>0.0%</c:formatCode>
                <c:ptCount val="2"/>
                <c:pt idx="0">
                  <c:v>0.677966101694915</c:v>
                </c:pt>
                <c:pt idx="1">
                  <c:v>0.322033898305085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paradas em Natal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999626631178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1254297438172"/>
          <c:y val="0.0900357909806729"/>
          <c:w val="0.732924106317696"/>
          <c:h val="0.903777001136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Planilha1!$A$226:$A$241</c:f>
              <c:strCache>
                <c:ptCount val="16"/>
                <c:pt idx="0">
                  <c:v>Iemanjá</c:v>
                </c:pt>
                <c:pt idx="1">
                  <c:v>Centro de turismo</c:v>
                </c:pt>
                <c:pt idx="2">
                  <c:v>Escadaria de Mãe Luiz</c:v>
                </c:pt>
                <c:pt idx="3">
                  <c:v>Morro do Careca</c:v>
                </c:pt>
                <c:pt idx="4">
                  <c:v>Mercado público</c:v>
                </c:pt>
                <c:pt idx="5">
                  <c:v>Praia de Maime</c:v>
                </c:pt>
                <c:pt idx="6">
                  <c:v>Cidade Alta</c:v>
                </c:pt>
                <c:pt idx="7">
                  <c:v>Museu Câmara Cascudo</c:v>
                </c:pt>
                <c:pt idx="8">
                  <c:v>Relógio do sol</c:v>
                </c:pt>
                <c:pt idx="9">
                  <c:v>Centro de artesanato</c:v>
                </c:pt>
                <c:pt idx="10">
                  <c:v>Praia dos Artistas</c:v>
                </c:pt>
                <c:pt idx="11">
                  <c:v>Forte dos Reis Magos</c:v>
                </c:pt>
                <c:pt idx="12">
                  <c:v>Via Costeira</c:v>
                </c:pt>
                <c:pt idx="13">
                  <c:v>Ponta Negra</c:v>
                </c:pt>
                <c:pt idx="14">
                  <c:v>Redinha</c:v>
                </c:pt>
                <c:pt idx="15">
                  <c:v>Areia preta</c:v>
                </c:pt>
              </c:strCache>
            </c:strRef>
          </c:cat>
          <c:val>
            <c:numRef>
              <c:f>Planilha1!$C$226:$C$241</c:f>
              <c:numCache>
                <c:formatCode>0.0%</c:formatCode>
                <c:ptCount val="16"/>
                <c:pt idx="0">
                  <c:v>0.00854700854700855</c:v>
                </c:pt>
                <c:pt idx="1">
                  <c:v>0.00854700854700855</c:v>
                </c:pt>
                <c:pt idx="2">
                  <c:v>0.00854700854700855</c:v>
                </c:pt>
                <c:pt idx="3">
                  <c:v>0.00854700854700855</c:v>
                </c:pt>
                <c:pt idx="4">
                  <c:v>0.00854700854700855</c:v>
                </c:pt>
                <c:pt idx="5">
                  <c:v>0.00854700854700855</c:v>
                </c:pt>
                <c:pt idx="6">
                  <c:v>0.00854700854700855</c:v>
                </c:pt>
                <c:pt idx="7">
                  <c:v>0.0170940170940171</c:v>
                </c:pt>
                <c:pt idx="8">
                  <c:v>0.0170940170940171</c:v>
                </c:pt>
                <c:pt idx="9">
                  <c:v>0.0256410256410256</c:v>
                </c:pt>
                <c:pt idx="10">
                  <c:v>0.0512820512820513</c:v>
                </c:pt>
                <c:pt idx="11">
                  <c:v>0.0512820512820513</c:v>
                </c:pt>
                <c:pt idx="12">
                  <c:v>0.0512820512820513</c:v>
                </c:pt>
                <c:pt idx="13">
                  <c:v>0.11965811965812</c:v>
                </c:pt>
                <c:pt idx="14">
                  <c:v>0.435897435897436</c:v>
                </c:pt>
                <c:pt idx="15">
                  <c:v>0.47008547008547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diária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01131935972792"/>
          <c:y val="0.0048134777376654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8081802274716"/>
          <c:y val="0.134791779186446"/>
          <c:w val="0.701362642169729"/>
          <c:h val="0.8652082208135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Planilha1!$A$519:$A$524</c:f>
              <c:strCache>
                <c:ptCount val="6"/>
                <c:pt idx="0">
                  <c:v>Day use</c:v>
                </c:pt>
                <c:pt idx="1">
                  <c:v>All Inclusive</c:v>
                </c:pt>
                <c:pt idx="2">
                  <c:v>Com pensão completa</c:v>
                </c:pt>
                <c:pt idx="3">
                  <c:v>Meia pensão</c:v>
                </c:pt>
                <c:pt idx="4">
                  <c:v>Sem café da manhã</c:v>
                </c:pt>
                <c:pt idx="5">
                  <c:v>Com café da manhã</c:v>
                </c:pt>
              </c:strCache>
            </c:strRef>
          </c:cat>
          <c:val>
            <c:numRef>
              <c:f>Planilha1!$C$519:$C$524</c:f>
              <c:numCache>
                <c:formatCode>0.0%</c:formatCode>
                <c:ptCount val="6"/>
                <c:pt idx="0">
                  <c:v>0.00602409638554217</c:v>
                </c:pt>
                <c:pt idx="1">
                  <c:v>0.0301204819277108</c:v>
                </c:pt>
                <c:pt idx="2">
                  <c:v>0.0843373493975904</c:v>
                </c:pt>
                <c:pt idx="3">
                  <c:v>0.114457831325301</c:v>
                </c:pt>
                <c:pt idx="4">
                  <c:v>0.36144578313253</c:v>
                </c:pt>
                <c:pt idx="5">
                  <c:v>0.72289156626506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Principal faixa etária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4303775632286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Planilha1!$A$166:$A$170</c:f>
              <c:strCache>
                <c:ptCount val="5"/>
                <c:pt idx="0">
                  <c:v>21 a 30 anos</c:v>
                </c:pt>
                <c:pt idx="1">
                  <c:v>31 a 40 anos</c:v>
                </c:pt>
                <c:pt idx="2">
                  <c:v>41 a 50 anos</c:v>
                </c:pt>
                <c:pt idx="3">
                  <c:v>51 a 60 anos</c:v>
                </c:pt>
                <c:pt idx="4">
                  <c:v>Acima de 60 anos</c:v>
                </c:pt>
              </c:strCache>
            </c:strRef>
          </c:cat>
          <c:val>
            <c:numRef>
              <c:f>Planilha1!$C$166:$C$170</c:f>
              <c:numCache>
                <c:formatCode>0.0%</c:formatCode>
                <c:ptCount val="5"/>
                <c:pt idx="0">
                  <c:v>0.162650602409639</c:v>
                </c:pt>
                <c:pt idx="1">
                  <c:v>0.481927710843373</c:v>
                </c:pt>
                <c:pt idx="2">
                  <c:v>0.289156626506024</c:v>
                </c:pt>
                <c:pt idx="3">
                  <c:v>0.0542168674698795</c:v>
                </c:pt>
                <c:pt idx="4">
                  <c:v>0.0120481927710843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destinos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7850180388228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1680069742614"/>
          <c:y val="0.0856350456192976"/>
          <c:w val="0.792269012554603"/>
          <c:h val="0.9058285214348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Planilha1!$A$322:$A$340</c:f>
              <c:strCache>
                <c:ptCount val="19"/>
                <c:pt idx="0">
                  <c:v>Santa Rita</c:v>
                </c:pt>
                <c:pt idx="1">
                  <c:v>Via Costeira</c:v>
                </c:pt>
                <c:pt idx="2">
                  <c:v>Extremoz</c:v>
                </c:pt>
                <c:pt idx="3">
                  <c:v>Ceará-Mirim</c:v>
                </c:pt>
                <c:pt idx="4">
                  <c:v>Aquário</c:v>
                </c:pt>
                <c:pt idx="5">
                  <c:v>Lagoa de Arituba</c:v>
                </c:pt>
                <c:pt idx="6">
                  <c:v>Rota do Sol</c:v>
                </c:pt>
                <c:pt idx="7">
                  <c:v>Nísia Floresta</c:v>
                </c:pt>
                <c:pt idx="8">
                  <c:v>Redinha</c:v>
                </c:pt>
                <c:pt idx="9">
                  <c:v>Barra do Rio</c:v>
                </c:pt>
                <c:pt idx="10">
                  <c:v>Maracajaú</c:v>
                </c:pt>
                <c:pt idx="11">
                  <c:v>Porto-Mirim</c:v>
                </c:pt>
                <c:pt idx="12">
                  <c:v>Pipa</c:v>
                </c:pt>
                <c:pt idx="13">
                  <c:v>Litoral Sul</c:v>
                </c:pt>
                <c:pt idx="14">
                  <c:v>Jacumã</c:v>
                </c:pt>
                <c:pt idx="15">
                  <c:v>Pitangui</c:v>
                </c:pt>
                <c:pt idx="16">
                  <c:v>Muriú</c:v>
                </c:pt>
                <c:pt idx="17">
                  <c:v>Genipabu</c:v>
                </c:pt>
                <c:pt idx="18">
                  <c:v>Litoral Norte</c:v>
                </c:pt>
              </c:strCache>
            </c:strRef>
          </c:cat>
          <c:val>
            <c:numRef>
              <c:f>Planilha1!$C$322:$C$340</c:f>
              <c:numCache>
                <c:formatCode>0.0%</c:formatCode>
                <c:ptCount val="19"/>
                <c:pt idx="0">
                  <c:v>0.00552486187845304</c:v>
                </c:pt>
                <c:pt idx="1">
                  <c:v>0.00552486187845304</c:v>
                </c:pt>
                <c:pt idx="2">
                  <c:v>0.00552486187845304</c:v>
                </c:pt>
                <c:pt idx="3">
                  <c:v>0.00552486187845304</c:v>
                </c:pt>
                <c:pt idx="4">
                  <c:v>0.00552486187845304</c:v>
                </c:pt>
                <c:pt idx="5">
                  <c:v>0.00552486187845304</c:v>
                </c:pt>
                <c:pt idx="6">
                  <c:v>0.00552486187845304</c:v>
                </c:pt>
                <c:pt idx="7">
                  <c:v>0.00552486187845304</c:v>
                </c:pt>
                <c:pt idx="8">
                  <c:v>0.0110497237569061</c:v>
                </c:pt>
                <c:pt idx="9">
                  <c:v>0.0165745856353591</c:v>
                </c:pt>
                <c:pt idx="10">
                  <c:v>0.0220994475138122</c:v>
                </c:pt>
                <c:pt idx="11">
                  <c:v>0.0276243093922652</c:v>
                </c:pt>
                <c:pt idx="12">
                  <c:v>0.0441988950276243</c:v>
                </c:pt>
                <c:pt idx="13">
                  <c:v>0.0497237569060773</c:v>
                </c:pt>
                <c:pt idx="14">
                  <c:v>0.0939226519337017</c:v>
                </c:pt>
                <c:pt idx="15">
                  <c:v>0.104972375690608</c:v>
                </c:pt>
                <c:pt idx="16">
                  <c:v>0.149171270718232</c:v>
                </c:pt>
                <c:pt idx="17">
                  <c:v>0.303867403314917</c:v>
                </c:pt>
                <c:pt idx="18">
                  <c:v>0.662983425414365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Veículo possui seguro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3730555555555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675634295713"/>
          <c:y val="0.190330936257387"/>
          <c:w val="0.349265091863517"/>
          <c:h val="0.775004404426849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02519739720035"/>
                  <c:y val="0.05361073214435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Planilha1!$A$130:$A$131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Planilha1!$C$130:$C$131</c:f>
              <c:numCache>
                <c:formatCode>0.0%</c:formatCode>
                <c:ptCount val="2"/>
                <c:pt idx="0">
                  <c:v>0.954802259887006</c:v>
                </c:pt>
                <c:pt idx="1">
                  <c:v>0.0451977401129944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Atendimento em idiomas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2462831183535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232164161298"/>
          <c:y val="0.10438845144357"/>
          <c:w val="0.841534567537347"/>
          <c:h val="0.89561154855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Planilha1!$A$384:$A$389</c:f>
              <c:strCache>
                <c:ptCount val="6"/>
                <c:pt idx="0">
                  <c:v>Alemão</c:v>
                </c:pt>
                <c:pt idx="1">
                  <c:v>Francês</c:v>
                </c:pt>
                <c:pt idx="2">
                  <c:v>Italiano</c:v>
                </c:pt>
                <c:pt idx="3">
                  <c:v>Inglês</c:v>
                </c:pt>
                <c:pt idx="4">
                  <c:v>Espanhol</c:v>
                </c:pt>
                <c:pt idx="5">
                  <c:v>Não realiza</c:v>
                </c:pt>
              </c:strCache>
            </c:strRef>
          </c:cat>
          <c:val>
            <c:numRef>
              <c:f>Planilha1!$C$384:$C$389</c:f>
              <c:numCache>
                <c:formatCode>0.0%</c:formatCode>
                <c:ptCount val="6"/>
                <c:pt idx="0">
                  <c:v>0.00552486187845304</c:v>
                </c:pt>
                <c:pt idx="1">
                  <c:v>0.0110497237569061</c:v>
                </c:pt>
                <c:pt idx="2">
                  <c:v>0.0220994475138122</c:v>
                </c:pt>
                <c:pt idx="3">
                  <c:v>0.265193370165746</c:v>
                </c:pt>
                <c:pt idx="4">
                  <c:v>0.403314917127072</c:v>
                </c:pt>
                <c:pt idx="5">
                  <c:v>0.535911602209945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dificuldades encontradas na condução das atividades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110898659791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30117380120158"/>
          <c:y val="0.0920182241370772"/>
          <c:w val="0.543923752061737"/>
          <c:h val="0.889038775813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Planilha1!$A$186:$A$207</c:f>
              <c:strCache>
                <c:ptCount val="22"/>
                <c:pt idx="0">
                  <c:v>Divulgação do turismo da cidade</c:v>
                </c:pt>
                <c:pt idx="1">
                  <c:v>Falta de apoio governamental</c:v>
                </c:pt>
                <c:pt idx="2">
                  <c:v>Falta de mão de obra</c:v>
                </c:pt>
                <c:pt idx="3">
                  <c:v>Falta de organizalição coletiva</c:v>
                </c:pt>
                <c:pt idx="4">
                  <c:v>Falta de padronização dos preços</c:v>
                </c:pt>
                <c:pt idx="5">
                  <c:v>Mais vôos para os turistas</c:v>
                </c:pt>
                <c:pt idx="6">
                  <c:v>Organização da cidade</c:v>
                </c:pt>
                <c:pt idx="7">
                  <c:v>Publicidade turisticas</c:v>
                </c:pt>
                <c:pt idx="8">
                  <c:v>Quantidade de passageiros</c:v>
                </c:pt>
                <c:pt idx="9">
                  <c:v>Encontrar peças para carro</c:v>
                </c:pt>
                <c:pt idx="10">
                  <c:v>Falta de conhecimentos gerenciais</c:v>
                </c:pt>
                <c:pt idx="11">
                  <c:v>Endividamento bancário</c:v>
                </c:pt>
                <c:pt idx="12">
                  <c:v>Acesso à tecnologia de ponta</c:v>
                </c:pt>
                <c:pt idx="13">
                  <c:v>Clandentinos</c:v>
                </c:pt>
                <c:pt idx="14">
                  <c:v>Equipamentos obsoletos</c:v>
                </c:pt>
                <c:pt idx="15">
                  <c:v>Falta de clientes</c:v>
                </c:pt>
                <c:pt idx="16">
                  <c:v>Pandemia Covid-19</c:v>
                </c:pt>
                <c:pt idx="17">
                  <c:v>Comercialização</c:v>
                </c:pt>
                <c:pt idx="18">
                  <c:v>Divulgação/Marketing</c:v>
                </c:pt>
                <c:pt idx="19">
                  <c:v>Falta de crédito bancário</c:v>
                </c:pt>
                <c:pt idx="20">
                  <c:v>Problemas com fiscalização</c:v>
                </c:pt>
                <c:pt idx="21">
                  <c:v>Competitividade/concorrência</c:v>
                </c:pt>
              </c:strCache>
            </c:strRef>
          </c:cat>
          <c:val>
            <c:numRef>
              <c:f>Planilha1!$C$186:$C$207</c:f>
              <c:numCache>
                <c:formatCode>0.0%</c:formatCode>
                <c:ptCount val="22"/>
                <c:pt idx="0">
                  <c:v>0.00552486187845304</c:v>
                </c:pt>
                <c:pt idx="1">
                  <c:v>0.00552486187845304</c:v>
                </c:pt>
                <c:pt idx="2">
                  <c:v>0.00552486187845304</c:v>
                </c:pt>
                <c:pt idx="3">
                  <c:v>0.00552486187845304</c:v>
                </c:pt>
                <c:pt idx="4">
                  <c:v>0.00552486187845304</c:v>
                </c:pt>
                <c:pt idx="5">
                  <c:v>0.00552486187845304</c:v>
                </c:pt>
                <c:pt idx="6">
                  <c:v>0.00552486187845304</c:v>
                </c:pt>
                <c:pt idx="7">
                  <c:v>0.00552486187845304</c:v>
                </c:pt>
                <c:pt idx="8">
                  <c:v>0.00552486187845304</c:v>
                </c:pt>
                <c:pt idx="9">
                  <c:v>0.00552486187845304</c:v>
                </c:pt>
                <c:pt idx="10">
                  <c:v>0.0165745856353591</c:v>
                </c:pt>
                <c:pt idx="11">
                  <c:v>0.0220994475138122</c:v>
                </c:pt>
                <c:pt idx="12">
                  <c:v>0.0497237569060773</c:v>
                </c:pt>
                <c:pt idx="13">
                  <c:v>0.0718232044198895</c:v>
                </c:pt>
                <c:pt idx="14">
                  <c:v>0.0773480662983425</c:v>
                </c:pt>
                <c:pt idx="15">
                  <c:v>0.104972375690608</c:v>
                </c:pt>
                <c:pt idx="16">
                  <c:v>0.121546961325967</c:v>
                </c:pt>
                <c:pt idx="17">
                  <c:v>0.18232044198895</c:v>
                </c:pt>
                <c:pt idx="18">
                  <c:v>0.265193370165746</c:v>
                </c:pt>
                <c:pt idx="19">
                  <c:v>0.287292817679558</c:v>
                </c:pt>
                <c:pt idx="20">
                  <c:v>0.430939226519337</c:v>
                </c:pt>
                <c:pt idx="21">
                  <c:v>0.530386740331492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serviços digitais utilizados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4442368506673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7655293088364"/>
          <c:y val="0.0991039323277744"/>
          <c:w val="0.597303278266687"/>
          <c:h val="0.8525169297835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Planilha1!$A$211:$A$221</c:f>
              <c:strCache>
                <c:ptCount val="11"/>
                <c:pt idx="0">
                  <c:v>Não utiliza nenhuma ferramenta</c:v>
                </c:pt>
                <c:pt idx="1">
                  <c:v>Site</c:v>
                </c:pt>
                <c:pt idx="2">
                  <c:v>Compra de insumos e mercadorias</c:v>
                </c:pt>
                <c:pt idx="3">
                  <c:v>Reunião/conversa virtual</c:v>
                </c:pt>
                <c:pt idx="4">
                  <c:v>Pesquisa de preço/fornecedores</c:v>
                </c:pt>
                <c:pt idx="5">
                  <c:v>Acesso a serviços do governo</c:v>
                </c:pt>
                <c:pt idx="6">
                  <c:v>Exposição de produtos da empresa</c:v>
                </c:pt>
                <c:pt idx="7">
                  <c:v>Uso do e-mail</c:v>
                </c:pt>
                <c:pt idx="8">
                  <c:v>Venda online dos produtos da empresa</c:v>
                </c:pt>
                <c:pt idx="9">
                  <c:v>Acesso a serviços bancários</c:v>
                </c:pt>
                <c:pt idx="10">
                  <c:v>Divulgação Institucional da empresa</c:v>
                </c:pt>
              </c:strCache>
            </c:strRef>
          </c:cat>
          <c:val>
            <c:numRef>
              <c:f>Planilha1!$C$211:$C$221</c:f>
              <c:numCache>
                <c:formatCode>0.0%</c:formatCode>
                <c:ptCount val="11"/>
                <c:pt idx="0">
                  <c:v>0.348066298342541</c:v>
                </c:pt>
                <c:pt idx="1">
                  <c:v>0.00552486187845304</c:v>
                </c:pt>
                <c:pt idx="2">
                  <c:v>0.0331491712707182</c:v>
                </c:pt>
                <c:pt idx="3">
                  <c:v>0.0386740331491713</c:v>
                </c:pt>
                <c:pt idx="4">
                  <c:v>0.0497237569060773</c:v>
                </c:pt>
                <c:pt idx="5">
                  <c:v>0.0497237569060773</c:v>
                </c:pt>
                <c:pt idx="6">
                  <c:v>0.171270718232044</c:v>
                </c:pt>
                <c:pt idx="7">
                  <c:v>0.287292817679558</c:v>
                </c:pt>
                <c:pt idx="8">
                  <c:v>0.359116022099448</c:v>
                </c:pt>
                <c:pt idx="9">
                  <c:v>0.370165745856354</c:v>
                </c:pt>
                <c:pt idx="10">
                  <c:v>0.397790055248619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Instituições que as empresas se relacionam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0996810882510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1659281837082"/>
          <c:y val="0.109329174762246"/>
          <c:w val="0.772056369297924"/>
          <c:h val="0.88634182090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Planilha1!$A$269:$A$279</c:f>
              <c:strCache>
                <c:ptCount val="11"/>
                <c:pt idx="0">
                  <c:v>AGN</c:v>
                </c:pt>
                <c:pt idx="1">
                  <c:v>IFRN</c:v>
                </c:pt>
                <c:pt idx="2">
                  <c:v>SESI</c:v>
                </c:pt>
                <c:pt idx="3">
                  <c:v>Prefeitura de Natal</c:v>
                </c:pt>
                <c:pt idx="4">
                  <c:v>SENAI</c:v>
                </c:pt>
                <c:pt idx="5">
                  <c:v>Universidades</c:v>
                </c:pt>
                <c:pt idx="6">
                  <c:v>SESC</c:v>
                </c:pt>
                <c:pt idx="7">
                  <c:v>SENAC</c:v>
                </c:pt>
                <c:pt idx="8">
                  <c:v>Governo do RN</c:v>
                </c:pt>
                <c:pt idx="9">
                  <c:v>SEBRAE</c:v>
                </c:pt>
                <c:pt idx="10">
                  <c:v>Não se relaciona</c:v>
                </c:pt>
              </c:strCache>
            </c:strRef>
          </c:cat>
          <c:val>
            <c:numRef>
              <c:f>Planilha1!$C$269:$C$279</c:f>
              <c:numCache>
                <c:formatCode>0.0%</c:formatCode>
                <c:ptCount val="11"/>
                <c:pt idx="0">
                  <c:v>0.00552486187845304</c:v>
                </c:pt>
                <c:pt idx="1">
                  <c:v>0.00552486187845304</c:v>
                </c:pt>
                <c:pt idx="2">
                  <c:v>0.00552486187845304</c:v>
                </c:pt>
                <c:pt idx="3">
                  <c:v>0.0165745856353591</c:v>
                </c:pt>
                <c:pt idx="4">
                  <c:v>0.0165745856353591</c:v>
                </c:pt>
                <c:pt idx="5">
                  <c:v>0.0220994475138122</c:v>
                </c:pt>
                <c:pt idx="6">
                  <c:v>0.0276243093922652</c:v>
                </c:pt>
                <c:pt idx="7">
                  <c:v>0.0331491712707182</c:v>
                </c:pt>
                <c:pt idx="8">
                  <c:v>0.0386740331491713</c:v>
                </c:pt>
                <c:pt idx="9">
                  <c:v>0.149171270718232</c:v>
                </c:pt>
                <c:pt idx="10">
                  <c:v>0.801104972375691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Entidade de Classe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8892388451444"/>
          <c:y val="0.16198482067116"/>
          <c:w val="0.39388188976378"/>
          <c:h val="0.795233618322943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Planilha1!$A$135:$A$136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Planilha1!$C$135:$C$136</c:f>
              <c:numCache>
                <c:formatCode>0.0%</c:formatCode>
                <c:ptCount val="2"/>
                <c:pt idx="0">
                  <c:v>0.808988764044944</c:v>
                </c:pt>
                <c:pt idx="1">
                  <c:v>0.191011235955056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Fatores na cidade afeta de forma negativa o desempenho da empresa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0786781281969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2533340739815"/>
          <c:y val="0.118262108262108"/>
          <c:w val="0.621599522281937"/>
          <c:h val="0.8669262175561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Planilha1!$A$284:$A$304</c:f>
              <c:strCache>
                <c:ptCount val="21"/>
                <c:pt idx="0">
                  <c:v>Radares com velocidade muito baixa</c:v>
                </c:pt>
                <c:pt idx="1">
                  <c:v>Urbanização da praia de ponta negra</c:v>
                </c:pt>
                <c:pt idx="2">
                  <c:v>Canteiros desorganizados</c:v>
                </c:pt>
                <c:pt idx="3">
                  <c:v>Invasão das dunas</c:v>
                </c:pt>
                <c:pt idx="4">
                  <c:v>Organização do espaço público</c:v>
                </c:pt>
                <c:pt idx="5">
                  <c:v>Falta de acessibilidade</c:v>
                </c:pt>
                <c:pt idx="6">
                  <c:v>Falta de banheiros nas praias</c:v>
                </c:pt>
                <c:pt idx="7">
                  <c:v>Casas e hoteis abandonados</c:v>
                </c:pt>
                <c:pt idx="8">
                  <c:v>Falta de lociais para parada de buggy</c:v>
                </c:pt>
                <c:pt idx="9">
                  <c:v>Protistituição infantil</c:v>
                </c:pt>
                <c:pt idx="10">
                  <c:v>Sinalização</c:v>
                </c:pt>
                <c:pt idx="11">
                  <c:v>Organização da orla</c:v>
                </c:pt>
                <c:pt idx="12">
                  <c:v>Infraestrutura</c:v>
                </c:pt>
                <c:pt idx="13">
                  <c:v>Falta de fiscalização</c:v>
                </c:pt>
                <c:pt idx="14">
                  <c:v>Linhas de ônibus disponíveis</c:v>
                </c:pt>
                <c:pt idx="15">
                  <c:v>Iluminação pública</c:v>
                </c:pt>
                <c:pt idx="16">
                  <c:v>Trânsito/engarrafamento</c:v>
                </c:pt>
                <c:pt idx="17">
                  <c:v>Saneamento/esgoto a céu aberto</c:v>
                </c:pt>
                <c:pt idx="18">
                  <c:v>Pavimentação/buraco nas ruas</c:v>
                </c:pt>
                <c:pt idx="19">
                  <c:v>Segurança/Policiamento</c:v>
                </c:pt>
                <c:pt idx="20">
                  <c:v>Limpeza pública</c:v>
                </c:pt>
              </c:strCache>
            </c:strRef>
          </c:cat>
          <c:val>
            <c:numRef>
              <c:f>Planilha1!$C$284:$C$304</c:f>
              <c:numCache>
                <c:formatCode>0.0%</c:formatCode>
                <c:ptCount val="21"/>
                <c:pt idx="0">
                  <c:v>0.00552486187845304</c:v>
                </c:pt>
                <c:pt idx="1">
                  <c:v>0.00552486187845304</c:v>
                </c:pt>
                <c:pt idx="2">
                  <c:v>0.00552486187845304</c:v>
                </c:pt>
                <c:pt idx="3">
                  <c:v>0.00552486187845304</c:v>
                </c:pt>
                <c:pt idx="4">
                  <c:v>0.00552486187845304</c:v>
                </c:pt>
                <c:pt idx="5">
                  <c:v>0.00552486187845304</c:v>
                </c:pt>
                <c:pt idx="6">
                  <c:v>0.00552486187845304</c:v>
                </c:pt>
                <c:pt idx="7">
                  <c:v>0.00552486187845304</c:v>
                </c:pt>
                <c:pt idx="8">
                  <c:v>0.00552486187845304</c:v>
                </c:pt>
                <c:pt idx="9">
                  <c:v>0.00552486187845304</c:v>
                </c:pt>
                <c:pt idx="10">
                  <c:v>0.0110497237569061</c:v>
                </c:pt>
                <c:pt idx="11">
                  <c:v>0.0110497237569061</c:v>
                </c:pt>
                <c:pt idx="12">
                  <c:v>0.0165745856353591</c:v>
                </c:pt>
                <c:pt idx="13">
                  <c:v>0.0331491712707182</c:v>
                </c:pt>
                <c:pt idx="14">
                  <c:v>0.0386740331491713</c:v>
                </c:pt>
                <c:pt idx="15">
                  <c:v>0.237569060773481</c:v>
                </c:pt>
                <c:pt idx="16">
                  <c:v>0.243093922651934</c:v>
                </c:pt>
                <c:pt idx="17">
                  <c:v>0.298342541436464</c:v>
                </c:pt>
                <c:pt idx="18">
                  <c:v>0.392265193370166</c:v>
                </c:pt>
                <c:pt idx="19">
                  <c:v>0.591160220994475</c:v>
                </c:pt>
                <c:pt idx="20">
                  <c:v>0.635359116022099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Empresa Aderiria ao Passaporte Natalense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6354050230246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5092007917488"/>
          <c:y val="0.201783266300346"/>
          <c:w val="0.55022316114536"/>
          <c:h val="0.733172076512019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Planilha1!$A$261:$A$262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Planilha1!$C$261:$C$262</c:f>
              <c:numCache>
                <c:formatCode>0.0%</c:formatCode>
                <c:ptCount val="2"/>
                <c:pt idx="0">
                  <c:v>0.119760479041916</c:v>
                </c:pt>
                <c:pt idx="1">
                  <c:v>0.880239520958084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Taxa de ocupação (%)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57568302386635"/>
          <c:y val="0.013888888888888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Planilha1!$B$159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Planilha1!$A$160:$A$171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Planilha1!$B$160:$B$171</c:f>
              <c:numCache>
                <c:formatCode>0.0</c:formatCode>
                <c:ptCount val="12"/>
                <c:pt idx="0">
                  <c:v>69.7309</c:v>
                </c:pt>
                <c:pt idx="1">
                  <c:v>66.9587878787879</c:v>
                </c:pt>
                <c:pt idx="2">
                  <c:v>57.5808510638298</c:v>
                </c:pt>
                <c:pt idx="3">
                  <c:v>54.7717582417582</c:v>
                </c:pt>
                <c:pt idx="4">
                  <c:v>52.2189010989011</c:v>
                </c:pt>
                <c:pt idx="5">
                  <c:v>55.526043956044</c:v>
                </c:pt>
                <c:pt idx="6">
                  <c:v>63.4903260869565</c:v>
                </c:pt>
                <c:pt idx="7">
                  <c:v>60.3454838709677</c:v>
                </c:pt>
                <c:pt idx="8">
                  <c:v>60.1705263157895</c:v>
                </c:pt>
                <c:pt idx="9">
                  <c:v>64.9853191489362</c:v>
                </c:pt>
                <c:pt idx="10">
                  <c:v>66.7882653061225</c:v>
                </c:pt>
                <c:pt idx="11">
                  <c:v>73.5359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Planilha1!$C$159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Planilha1!$A$160:$A$171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Planilha1!$C$160:$C$171</c:f>
              <c:numCache>
                <c:formatCode>0.0</c:formatCode>
                <c:ptCount val="12"/>
                <c:pt idx="0">
                  <c:v>62.9653043478261</c:v>
                </c:pt>
                <c:pt idx="1">
                  <c:v>60.0242608695652</c:v>
                </c:pt>
                <c:pt idx="2">
                  <c:v>49.963963963964</c:v>
                </c:pt>
                <c:pt idx="3">
                  <c:v>48.7857657657658</c:v>
                </c:pt>
                <c:pt idx="4">
                  <c:v>49.2932142857143</c:v>
                </c:pt>
                <c:pt idx="5">
                  <c:v>53.7457142857143</c:v>
                </c:pt>
                <c:pt idx="6">
                  <c:v>60.7255752212389</c:v>
                </c:pt>
                <c:pt idx="7">
                  <c:v>63.1826548672566</c:v>
                </c:pt>
                <c:pt idx="8">
                  <c:v>59.2588235294118</c:v>
                </c:pt>
                <c:pt idx="9">
                  <c:v>63.3910833333333</c:v>
                </c:pt>
                <c:pt idx="10">
                  <c:v>68.0525</c:v>
                </c:pt>
                <c:pt idx="11">
                  <c:v>73.9682644628099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719183"/>
        <c:axId val="244705455"/>
      </c:lineChart>
      <c:catAx>
        <c:axId val="24471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05455"/>
        <c:crosses val="autoZero"/>
        <c:auto val="1"/>
        <c:lblAlgn val="ctr"/>
        <c:lblOffset val="100"/>
        <c:noMultiLvlLbl val="0"/>
      </c:catAx>
      <c:valAx>
        <c:axId val="2447054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191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Concederia algum desconto ao turista com o Passaporte Natalense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0080555555555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10311013661"/>
          <c:y val="0.183565399648785"/>
          <c:w val="0.511961459208935"/>
          <c:h val="0.737877225778432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Planilha1!$A$254:$A$255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Planilha1!$C$254:$C$255</c:f>
              <c:numCache>
                <c:formatCode>0.0%</c:formatCode>
                <c:ptCount val="2"/>
                <c:pt idx="0">
                  <c:v>0.840579710144927</c:v>
                </c:pt>
                <c:pt idx="1">
                  <c:v>0.159420289855072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Interesse em Voucher Digital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8535411198600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Planilha1!$A$245:$A$246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Planilha1!$C$245:$C$246</c:f>
              <c:numCache>
                <c:formatCode>0.0%</c:formatCode>
                <c:ptCount val="2"/>
                <c:pt idx="0">
                  <c:v>0.81547619047619</c:v>
                </c:pt>
                <c:pt idx="1">
                  <c:v>0.18452380952381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Faixa Etária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748200224971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Planilha1!$A$7:$A$12</c:f>
              <c:strCache>
                <c:ptCount val="6"/>
                <c:pt idx="0">
                  <c:v>Até 20 anos</c:v>
                </c:pt>
                <c:pt idx="1">
                  <c:v>21 a 30 anos</c:v>
                </c:pt>
                <c:pt idx="2">
                  <c:v>31 a 40 anos</c:v>
                </c:pt>
                <c:pt idx="3">
                  <c:v>41 a 50 anos</c:v>
                </c:pt>
                <c:pt idx="4">
                  <c:v>51 a 60 anos</c:v>
                </c:pt>
                <c:pt idx="5">
                  <c:v>Acima de 60 anos</c:v>
                </c:pt>
              </c:strCache>
            </c:strRef>
          </c:cat>
          <c:val>
            <c:numRef>
              <c:f>Planilha1!$C$7:$C$12</c:f>
              <c:numCache>
                <c:formatCode>0.0%</c:formatCode>
                <c:ptCount val="6"/>
                <c:pt idx="0">
                  <c:v>0.00671140939597315</c:v>
                </c:pt>
                <c:pt idx="1">
                  <c:v>0.114093959731544</c:v>
                </c:pt>
                <c:pt idx="2">
                  <c:v>0.36241610738255</c:v>
                </c:pt>
                <c:pt idx="3">
                  <c:v>0.221476510067114</c:v>
                </c:pt>
                <c:pt idx="4">
                  <c:v>0.268456375838926</c:v>
                </c:pt>
                <c:pt idx="5">
                  <c:v>0.147651006711409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404799"/>
        <c:axId val="493408127"/>
      </c:barChart>
      <c:catAx>
        <c:axId val="4934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8127"/>
        <c:crosses val="autoZero"/>
        <c:auto val="1"/>
        <c:lblAlgn val="ctr"/>
        <c:lblOffset val="100"/>
        <c:noMultiLvlLbl val="0"/>
      </c:catAx>
      <c:valAx>
        <c:axId val="4934081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50" b="1" baseline="0" dirty="0" err="1"/>
              <a:t>Origem</a:t>
            </a:r>
            <a:r>
              <a:rPr lang="en-US" sz="1250" b="1" baseline="0" dirty="0"/>
              <a:t> dos </a:t>
            </a:r>
            <a:r>
              <a:rPr lang="en-US" sz="1250" b="1" baseline="0" dirty="0" err="1"/>
              <a:t>turistas</a:t>
            </a:r>
            <a:endParaRPr lang="en-US" sz="1250" b="1" dirty="0"/>
          </a:p>
        </c:rich>
      </c:tx>
      <c:layout>
        <c:manualLayout>
          <c:xMode val="edge"/>
          <c:yMode val="edge"/>
          <c:x val="0.36649596078274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Planilha1!$A$531:$A$532</c:f>
              <c:strCache>
                <c:ptCount val="2"/>
                <c:pt idx="0">
                  <c:v>Turista brasileiro e estrangeiro</c:v>
                </c:pt>
                <c:pt idx="1">
                  <c:v>Somente turista brasileiro</c:v>
                </c:pt>
              </c:strCache>
            </c:strRef>
          </c:cat>
          <c:val>
            <c:numRef>
              <c:f>Planilha1!$C$531:$C$532</c:f>
              <c:numCache>
                <c:formatCode>0.0%</c:formatCode>
                <c:ptCount val="2"/>
                <c:pt idx="0">
                  <c:v>0.885057471264368</c:v>
                </c:pt>
                <c:pt idx="1">
                  <c:v>0.114942528735632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err="1">
                <a:effectLst/>
              </a:rPr>
              <a:t>Gráfico</a:t>
            </a:r>
            <a:r>
              <a:rPr lang="en-US" sz="1200" b="1" i="0" baseline="0" dirty="0">
                <a:effectLst/>
              </a:rPr>
              <a:t> 21: </a:t>
            </a:r>
            <a:r>
              <a:rPr lang="en-US" sz="1200" b="1" i="0" baseline="0" dirty="0" err="1">
                <a:effectLst/>
              </a:rPr>
              <a:t>Serviços</a:t>
            </a:r>
            <a:r>
              <a:rPr lang="en-US" sz="1200" b="1" i="0" baseline="0" dirty="0">
                <a:effectLst/>
              </a:rPr>
              <a:t> e </a:t>
            </a:r>
            <a:r>
              <a:rPr lang="en-US" sz="1200" b="1" i="0" baseline="0" dirty="0" err="1">
                <a:effectLst/>
              </a:rPr>
              <a:t>equipamentos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 err="1">
                <a:effectLst/>
              </a:rPr>
              <a:t>disponibilizados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 err="1">
                <a:effectLst/>
              </a:rPr>
              <a:t>na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 err="1">
                <a:effectLst/>
              </a:rPr>
              <a:t>área</a:t>
            </a:r>
            <a:r>
              <a:rPr lang="en-US" sz="1200" b="1" i="0" baseline="0" dirty="0">
                <a:effectLst/>
              </a:rPr>
              <a:t> social (</a:t>
            </a:r>
            <a:r>
              <a:rPr lang="en-US" sz="1200" b="1" i="0" baseline="0" dirty="0" err="1">
                <a:effectLst/>
              </a:rPr>
              <a:t>Múltipla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 err="1">
                <a:effectLst/>
              </a:rPr>
              <a:t>Resposta</a:t>
            </a:r>
            <a:r>
              <a:rPr lang="en-US" sz="1200" b="1" i="0" baseline="0" dirty="0">
                <a:effectLst/>
              </a:rPr>
              <a:t>)</a:t>
            </a:r>
            <a:endParaRPr lang="en-US" sz="1200" b="1" i="0" baseline="0" dirty="0">
              <a:effectLst/>
            </a:endParaRPr>
          </a:p>
        </c:rich>
      </c:tx>
      <c:layout>
        <c:manualLayout>
          <c:xMode val="edge"/>
          <c:yMode val="edge"/>
          <c:x val="0.122793300744362"/>
          <c:y val="0.017851072103099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4948966425596"/>
          <c:y val="0.100532996333741"/>
          <c:w val="0.749208204959344"/>
          <c:h val="0.8870550494389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Planilha1!$A$540:$A$558</c:f>
              <c:strCache>
                <c:ptCount val="19"/>
                <c:pt idx="0">
                  <c:v>Terraço</c:v>
                </c:pt>
                <c:pt idx="1">
                  <c:v>Boate</c:v>
                </c:pt>
                <c:pt idx="2">
                  <c:v>Salão de beleza</c:v>
                </c:pt>
                <c:pt idx="3">
                  <c:v>Loja de souvenirs</c:v>
                </c:pt>
                <c:pt idx="4">
                  <c:v>Manobrista</c:v>
                </c:pt>
                <c:pt idx="5">
                  <c:v>Sala de leitura</c:v>
                </c:pt>
                <c:pt idx="6">
                  <c:v>Loja de conveniência</c:v>
                </c:pt>
                <c:pt idx="7">
                  <c:v>Sala de TV/Vídeo</c:v>
                </c:pt>
                <c:pt idx="8">
                  <c:v>Bar/Lanchonete</c:v>
                </c:pt>
                <c:pt idx="9">
                  <c:v>Música ambiente</c:v>
                </c:pt>
                <c:pt idx="10">
                  <c:v>Elevador</c:v>
                </c:pt>
                <c:pt idx="11">
                  <c:v>Lavanderia</c:v>
                </c:pt>
                <c:pt idx="12">
                  <c:v>Guarda bagagem</c:v>
                </c:pt>
                <c:pt idx="13">
                  <c:v>Serviço bilíngue</c:v>
                </c:pt>
                <c:pt idx="14">
                  <c:v>Informações turísticas</c:v>
                </c:pt>
                <c:pt idx="15">
                  <c:v>Restaurante</c:v>
                </c:pt>
                <c:pt idx="16">
                  <c:v>Serviço de quarto</c:v>
                </c:pt>
                <c:pt idx="17">
                  <c:v>Internet</c:v>
                </c:pt>
                <c:pt idx="18">
                  <c:v>Estacionamento</c:v>
                </c:pt>
              </c:strCache>
            </c:strRef>
          </c:cat>
          <c:val>
            <c:numRef>
              <c:f>Planilha1!$C$540:$C$558</c:f>
              <c:numCache>
                <c:formatCode>0.0%</c:formatCode>
                <c:ptCount val="19"/>
                <c:pt idx="0">
                  <c:v>0.00549450549450549</c:v>
                </c:pt>
                <c:pt idx="1">
                  <c:v>0.0164835164835165</c:v>
                </c:pt>
                <c:pt idx="2">
                  <c:v>0.0384615384615385</c:v>
                </c:pt>
                <c:pt idx="3">
                  <c:v>0.043956043956044</c:v>
                </c:pt>
                <c:pt idx="4">
                  <c:v>0.0549450549450549</c:v>
                </c:pt>
                <c:pt idx="5">
                  <c:v>0.0604395604395604</c:v>
                </c:pt>
                <c:pt idx="6">
                  <c:v>0.0989010989010989</c:v>
                </c:pt>
                <c:pt idx="7">
                  <c:v>0.126373626373626</c:v>
                </c:pt>
                <c:pt idx="8">
                  <c:v>0.192307692307692</c:v>
                </c:pt>
                <c:pt idx="9">
                  <c:v>0.197802197802198</c:v>
                </c:pt>
                <c:pt idx="10">
                  <c:v>0.236263736263736</c:v>
                </c:pt>
                <c:pt idx="11">
                  <c:v>0.236263736263736</c:v>
                </c:pt>
                <c:pt idx="12">
                  <c:v>0.258241758241758</c:v>
                </c:pt>
                <c:pt idx="13">
                  <c:v>0.285714285714286</c:v>
                </c:pt>
                <c:pt idx="14">
                  <c:v>0.291208791208791</c:v>
                </c:pt>
                <c:pt idx="15">
                  <c:v>0.357142857142857</c:v>
                </c:pt>
                <c:pt idx="16">
                  <c:v>0.527472527472527</c:v>
                </c:pt>
                <c:pt idx="17">
                  <c:v>0.730769230769231</c:v>
                </c:pt>
                <c:pt idx="18">
                  <c:v>0.741758241758242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50" b="1" i="0" baseline="0" dirty="0" err="1">
                <a:effectLst/>
              </a:rPr>
              <a:t>Serviços</a:t>
            </a:r>
            <a:r>
              <a:rPr lang="en-US" sz="1250" b="1" i="0" baseline="0" dirty="0">
                <a:effectLst/>
              </a:rPr>
              <a:t> e </a:t>
            </a:r>
            <a:r>
              <a:rPr lang="en-US" sz="1250" b="1" i="0" baseline="0" dirty="0" err="1">
                <a:effectLst/>
              </a:rPr>
              <a:t>equipamentos</a:t>
            </a:r>
            <a:r>
              <a:rPr lang="en-US" sz="1250" b="1" i="0" baseline="0" dirty="0">
                <a:effectLst/>
              </a:rPr>
              <a:t> </a:t>
            </a:r>
            <a:r>
              <a:rPr lang="en-US" sz="1250" b="1" i="0" baseline="0" dirty="0" err="1">
                <a:effectLst/>
              </a:rPr>
              <a:t>disponibilizados</a:t>
            </a:r>
            <a:r>
              <a:rPr lang="en-US" sz="1250" b="1" i="0" baseline="0" dirty="0">
                <a:effectLst/>
              </a:rPr>
              <a:t> </a:t>
            </a:r>
            <a:r>
              <a:rPr lang="en-US" sz="1250" b="1" i="0" baseline="0" dirty="0" err="1">
                <a:effectLst/>
              </a:rPr>
              <a:t>na</a:t>
            </a:r>
            <a:r>
              <a:rPr lang="en-US" sz="1250" b="1" i="0" baseline="0" dirty="0">
                <a:effectLst/>
              </a:rPr>
              <a:t> </a:t>
            </a:r>
            <a:r>
              <a:rPr lang="en-US" sz="1250" b="1" i="0" baseline="0" dirty="0" err="1">
                <a:effectLst/>
              </a:rPr>
              <a:t>área</a:t>
            </a:r>
            <a:r>
              <a:rPr lang="en-US" sz="1250" b="1" i="0" baseline="0" dirty="0">
                <a:effectLst/>
              </a:rPr>
              <a:t> de </a:t>
            </a:r>
            <a:r>
              <a:rPr lang="en-US" sz="1250" b="1" i="0" baseline="0" dirty="0" err="1">
                <a:effectLst/>
              </a:rPr>
              <a:t>recreação</a:t>
            </a:r>
            <a:r>
              <a:rPr lang="en-US" sz="1250" b="1" i="0" baseline="0" dirty="0">
                <a:effectLst/>
              </a:rPr>
              <a:t> e </a:t>
            </a:r>
            <a:r>
              <a:rPr lang="en-US" sz="1250" b="1" i="0" baseline="0" dirty="0" err="1">
                <a:effectLst/>
              </a:rPr>
              <a:t>lazer</a:t>
            </a:r>
            <a:r>
              <a:rPr lang="en-US" sz="1250" b="1" i="0" baseline="0" dirty="0">
                <a:effectLst/>
              </a:rPr>
              <a:t> </a:t>
            </a:r>
            <a:r>
              <a:rPr lang="en-US" sz="1250" b="1" i="0" u="none" strike="noStrike" baseline="0" dirty="0">
                <a:effectLst/>
              </a:rPr>
              <a:t>(</a:t>
            </a:r>
            <a:r>
              <a:rPr lang="en-US" sz="1250" b="1" i="0" u="none" strike="noStrike" baseline="0" dirty="0" err="1">
                <a:effectLst/>
              </a:rPr>
              <a:t>Múltipla</a:t>
            </a:r>
            <a:r>
              <a:rPr lang="en-US" sz="1250" b="1" i="0" u="none" strike="noStrike" baseline="0" dirty="0">
                <a:effectLst/>
              </a:rPr>
              <a:t> </a:t>
            </a:r>
            <a:r>
              <a:rPr lang="en-US" sz="1250" b="1" i="0" u="none" strike="noStrike" baseline="0" dirty="0" err="1">
                <a:effectLst/>
              </a:rPr>
              <a:t>Resposta</a:t>
            </a:r>
            <a:r>
              <a:rPr lang="en-US" sz="1250" b="1" i="0" u="none" strike="noStrike" baseline="0" dirty="0">
                <a:effectLst/>
              </a:rPr>
              <a:t>)</a:t>
            </a:r>
            <a:endParaRPr lang="en-US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5114969062007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279042595714"/>
          <c:y val="0.108245694253925"/>
          <c:w val="0.74368853520573"/>
          <c:h val="0.858222831885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Planilha1!$A$563:$A$581</c:f>
              <c:strCache>
                <c:ptCount val="19"/>
                <c:pt idx="0">
                  <c:v>Serviço de praia</c:v>
                </c:pt>
                <c:pt idx="1">
                  <c:v>Brinquedoteca</c:v>
                </c:pt>
                <c:pt idx="2">
                  <c:v>Massagem</c:v>
                </c:pt>
                <c:pt idx="3">
                  <c:v>SPA</c:v>
                </c:pt>
                <c:pt idx="4">
                  <c:v>Campo de futebol</c:v>
                </c:pt>
                <c:pt idx="5">
                  <c:v>Quadra de beach tenis</c:v>
                </c:pt>
                <c:pt idx="6">
                  <c:v>Quadra de esportes</c:v>
                </c:pt>
                <c:pt idx="7">
                  <c:v>Churrasqueira</c:v>
                </c:pt>
                <c:pt idx="8">
                  <c:v>Piscina aquecida</c:v>
                </c:pt>
                <c:pt idx="9">
                  <c:v>Jogos eletrônicos</c:v>
                </c:pt>
                <c:pt idx="10">
                  <c:v>Sauna a vapor</c:v>
                </c:pt>
                <c:pt idx="11">
                  <c:v>Recreador</c:v>
                </c:pt>
                <c:pt idx="12">
                  <c:v>Playground</c:v>
                </c:pt>
                <c:pt idx="13">
                  <c:v>Sauna seca</c:v>
                </c:pt>
                <c:pt idx="14">
                  <c:v>Hidromassagem</c:v>
                </c:pt>
                <c:pt idx="15">
                  <c:v>Sala de jogos</c:v>
                </c:pt>
                <c:pt idx="16">
                  <c:v>Academia de ginástica</c:v>
                </c:pt>
                <c:pt idx="17">
                  <c:v>Espaço Kids</c:v>
                </c:pt>
                <c:pt idx="18">
                  <c:v>Piscina</c:v>
                </c:pt>
              </c:strCache>
            </c:strRef>
          </c:cat>
          <c:val>
            <c:numRef>
              <c:f>Planilha1!$C$563:$C$581</c:f>
              <c:numCache>
                <c:formatCode>0.0%</c:formatCode>
                <c:ptCount val="19"/>
                <c:pt idx="0">
                  <c:v>0.00549450549450549</c:v>
                </c:pt>
                <c:pt idx="1">
                  <c:v>0.00549450549450549</c:v>
                </c:pt>
                <c:pt idx="2">
                  <c:v>0.0164835164835165</c:v>
                </c:pt>
                <c:pt idx="3">
                  <c:v>0.0164835164835165</c:v>
                </c:pt>
                <c:pt idx="4">
                  <c:v>0.021978021978022</c:v>
                </c:pt>
                <c:pt idx="5">
                  <c:v>0.021978021978022</c:v>
                </c:pt>
                <c:pt idx="6">
                  <c:v>0.0274725274725275</c:v>
                </c:pt>
                <c:pt idx="7">
                  <c:v>0.032967032967033</c:v>
                </c:pt>
                <c:pt idx="8">
                  <c:v>0.0494505494505494</c:v>
                </c:pt>
                <c:pt idx="9">
                  <c:v>0.0494505494505494</c:v>
                </c:pt>
                <c:pt idx="10">
                  <c:v>0.0659340659340659</c:v>
                </c:pt>
                <c:pt idx="11">
                  <c:v>0.0659340659340659</c:v>
                </c:pt>
                <c:pt idx="12">
                  <c:v>0.0714285714285714</c:v>
                </c:pt>
                <c:pt idx="13">
                  <c:v>0.0769230769230769</c:v>
                </c:pt>
                <c:pt idx="14">
                  <c:v>0.115384615384615</c:v>
                </c:pt>
                <c:pt idx="15">
                  <c:v>0.115384615384615</c:v>
                </c:pt>
                <c:pt idx="16">
                  <c:v>0.148351648351648</c:v>
                </c:pt>
                <c:pt idx="17">
                  <c:v>0.159340659340659</c:v>
                </c:pt>
                <c:pt idx="18">
                  <c:v>0.736263736263736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50" b="1" i="0" baseline="0" dirty="0" err="1">
                <a:effectLst/>
              </a:rPr>
              <a:t>Serviços</a:t>
            </a:r>
            <a:r>
              <a:rPr lang="en-US" sz="1250" b="1" i="0" baseline="0" dirty="0">
                <a:effectLst/>
              </a:rPr>
              <a:t> e </a:t>
            </a:r>
            <a:r>
              <a:rPr lang="en-US" sz="1250" b="1" i="0" baseline="0" dirty="0" err="1">
                <a:effectLst/>
              </a:rPr>
              <a:t>equipamentos</a:t>
            </a:r>
            <a:r>
              <a:rPr lang="en-US" sz="1250" b="1" i="0" baseline="0" dirty="0">
                <a:effectLst/>
              </a:rPr>
              <a:t> </a:t>
            </a:r>
            <a:r>
              <a:rPr lang="en-US" sz="1250" b="1" i="0" baseline="0" dirty="0" err="1">
                <a:effectLst/>
              </a:rPr>
              <a:t>disponibilizados</a:t>
            </a:r>
            <a:r>
              <a:rPr lang="en-US" sz="1250" b="1" i="0" baseline="0" dirty="0">
                <a:effectLst/>
              </a:rPr>
              <a:t> </a:t>
            </a:r>
            <a:r>
              <a:rPr lang="en-US" sz="1250" b="1" i="0" baseline="0" dirty="0" err="1">
                <a:effectLst/>
              </a:rPr>
              <a:t>na</a:t>
            </a:r>
            <a:r>
              <a:rPr lang="en-US" sz="1250" b="1" i="0" baseline="0" dirty="0">
                <a:effectLst/>
              </a:rPr>
              <a:t> </a:t>
            </a:r>
            <a:r>
              <a:rPr lang="en-US" sz="1250" b="1" i="0" baseline="0" dirty="0" err="1">
                <a:effectLst/>
              </a:rPr>
              <a:t>área</a:t>
            </a:r>
            <a:r>
              <a:rPr lang="en-US" sz="1250" b="1" i="0" baseline="0" dirty="0">
                <a:effectLst/>
              </a:rPr>
              <a:t> de </a:t>
            </a:r>
            <a:r>
              <a:rPr lang="en-US" sz="1250" b="1" i="0" baseline="0" dirty="0" err="1">
                <a:effectLst/>
              </a:rPr>
              <a:t>instalações</a:t>
            </a:r>
            <a:r>
              <a:rPr lang="en-US" sz="1250" b="1" i="0" baseline="0" dirty="0">
                <a:effectLst/>
              </a:rPr>
              <a:t> para </a:t>
            </a:r>
            <a:r>
              <a:rPr lang="en-US" sz="1250" b="1" i="0" baseline="0" dirty="0" err="1">
                <a:effectLst/>
              </a:rPr>
              <a:t>eventos</a:t>
            </a:r>
            <a:r>
              <a:rPr lang="en-US" sz="1250" b="1" i="0" baseline="0" dirty="0">
                <a:effectLst/>
              </a:rPr>
              <a:t> (</a:t>
            </a:r>
            <a:r>
              <a:rPr lang="en-US" sz="1250" b="1" i="0" baseline="0" dirty="0" err="1">
                <a:effectLst/>
              </a:rPr>
              <a:t>Múltipla</a:t>
            </a:r>
            <a:r>
              <a:rPr lang="en-US" sz="1250" b="1" i="0" baseline="0" dirty="0">
                <a:effectLst/>
              </a:rPr>
              <a:t> </a:t>
            </a:r>
            <a:r>
              <a:rPr lang="en-US" sz="1250" b="1" i="0" baseline="0" dirty="0" err="1">
                <a:effectLst/>
              </a:rPr>
              <a:t>Resposta</a:t>
            </a:r>
            <a:r>
              <a:rPr lang="en-US" sz="1250" b="1" i="0" baseline="0" dirty="0">
                <a:effectLst/>
              </a:rPr>
              <a:t>)</a:t>
            </a:r>
            <a:endParaRPr lang="en-US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1545122484689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61895444806672"/>
          <c:y val="0.151138147566719"/>
          <c:w val="0.61199799295291"/>
          <c:h val="0.833163265306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Planilha1!$A$585:$A$598</c:f>
              <c:strCache>
                <c:ptCount val="14"/>
                <c:pt idx="0">
                  <c:v>Internet</c:v>
                </c:pt>
                <c:pt idx="1">
                  <c:v>Business center</c:v>
                </c:pt>
                <c:pt idx="2">
                  <c:v>Equipamento de tradução simultânea</c:v>
                </c:pt>
                <c:pt idx="3">
                  <c:v>Telas móveis</c:v>
                </c:pt>
                <c:pt idx="4">
                  <c:v>Computador/Notebook</c:v>
                </c:pt>
                <c:pt idx="5">
                  <c:v>Salas de apoio</c:v>
                </c:pt>
                <c:pt idx="6">
                  <c:v>Copa</c:v>
                </c:pt>
                <c:pt idx="7">
                  <c:v>TV</c:v>
                </c:pt>
                <c:pt idx="8">
                  <c:v>Retroprojetor</c:v>
                </c:pt>
                <c:pt idx="9">
                  <c:v>Sonorização</c:v>
                </c:pt>
                <c:pt idx="10">
                  <c:v>Projetor</c:v>
                </c:pt>
                <c:pt idx="11">
                  <c:v>Auditório</c:v>
                </c:pt>
                <c:pt idx="12">
                  <c:v>Ar condicionado</c:v>
                </c:pt>
                <c:pt idx="13">
                  <c:v>Não possui</c:v>
                </c:pt>
              </c:strCache>
            </c:strRef>
          </c:cat>
          <c:val>
            <c:numRef>
              <c:f>Planilha1!$C$585:$C$598</c:f>
              <c:numCache>
                <c:formatCode>0.0%</c:formatCode>
                <c:ptCount val="14"/>
                <c:pt idx="0">
                  <c:v>0.00549450549450549</c:v>
                </c:pt>
                <c:pt idx="1">
                  <c:v>0.00549450549450549</c:v>
                </c:pt>
                <c:pt idx="2">
                  <c:v>0.021978021978022</c:v>
                </c:pt>
                <c:pt idx="3">
                  <c:v>0.0384615384615385</c:v>
                </c:pt>
                <c:pt idx="4">
                  <c:v>0.0659340659340659</c:v>
                </c:pt>
                <c:pt idx="5">
                  <c:v>0.0714285714285714</c:v>
                </c:pt>
                <c:pt idx="6">
                  <c:v>0.0824175824175824</c:v>
                </c:pt>
                <c:pt idx="7">
                  <c:v>0.0824175824175824</c:v>
                </c:pt>
                <c:pt idx="8">
                  <c:v>0.0989010989010989</c:v>
                </c:pt>
                <c:pt idx="9">
                  <c:v>0.126373626373626</c:v>
                </c:pt>
                <c:pt idx="10">
                  <c:v>0.131868131868132</c:v>
                </c:pt>
                <c:pt idx="11">
                  <c:v>0.153846153846154</c:v>
                </c:pt>
                <c:pt idx="12">
                  <c:v>0.17032967032967</c:v>
                </c:pt>
                <c:pt idx="13">
                  <c:v>0.813186813186813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Economia de energia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85919097400169"/>
          <c:y val="0.0098516855884966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2811739441661"/>
          <c:y val="0.107189160845763"/>
          <c:w val="0.45840038177046"/>
          <c:h val="0.879388264070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Planilha1!$A$192:$A$198</c:f>
              <c:strCache>
                <c:ptCount val="7"/>
                <c:pt idx="0">
                  <c:v>Não desenvolve nenhuma prática</c:v>
                </c:pt>
                <c:pt idx="1">
                  <c:v>Energia eólica</c:v>
                </c:pt>
                <c:pt idx="2">
                  <c:v>Faz uso de gerador para economia de energia ou para queda de energia</c:v>
                </c:pt>
                <c:pt idx="3">
                  <c:v>Faz uso de energia solar (energia fotovoltaica - renovável)</c:v>
                </c:pt>
                <c:pt idx="4">
                  <c:v>Adquire eletrodomésticos novos e econômicos</c:v>
                </c:pt>
                <c:pt idx="5">
                  <c:v>Possui sensores de presença em locais públicos e acomodações</c:v>
                </c:pt>
                <c:pt idx="6">
                  <c:v>Usa lâmpadas que sejam energeticamente eficientes e econômicas</c:v>
                </c:pt>
              </c:strCache>
            </c:strRef>
          </c:cat>
          <c:val>
            <c:numRef>
              <c:f>Planilha1!$C$192:$C$198</c:f>
              <c:numCache>
                <c:formatCode>0.0%</c:formatCode>
                <c:ptCount val="7"/>
                <c:pt idx="0">
                  <c:v>0.032967032967033</c:v>
                </c:pt>
                <c:pt idx="1">
                  <c:v>0.00549450549450549</c:v>
                </c:pt>
                <c:pt idx="2">
                  <c:v>0.263736263736264</c:v>
                </c:pt>
                <c:pt idx="3">
                  <c:v>0.302197802197802</c:v>
                </c:pt>
                <c:pt idx="4">
                  <c:v>0.582417582417582</c:v>
                </c:pt>
                <c:pt idx="5">
                  <c:v>0.714285714285714</c:v>
                </c:pt>
                <c:pt idx="6">
                  <c:v>0.857142857142857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Cuidados com o meio ambiente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04399331973867"/>
          <c:y val="0.0045530940963219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Planilha1!$A$250:$A$255</c:f>
              <c:strCache>
                <c:ptCount val="6"/>
                <c:pt idx="0">
                  <c:v>Não desenvolve nenhuma prática</c:v>
                </c:pt>
                <c:pt idx="1">
                  <c:v>Oferece bicicleta para os hóspedes</c:v>
                </c:pt>
                <c:pt idx="2">
                  <c:v>Carregador elétrico para veículos</c:v>
                </c:pt>
                <c:pt idx="3">
                  <c:v>Programa da rede planet 21</c:v>
                </c:pt>
                <c:pt idx="4">
                  <c:v>Incentiva o uso de bicicleta para os funcionários</c:v>
                </c:pt>
                <c:pt idx="5">
                  <c:v>Faz uso de material digital para a comercialização e apresentação do hotel, diminuindo a quantidade de impressões em papel</c:v>
                </c:pt>
              </c:strCache>
            </c:strRef>
          </c:cat>
          <c:val>
            <c:numRef>
              <c:f>Planilha1!$C$250:$C$255</c:f>
              <c:numCache>
                <c:formatCode>0.0%</c:formatCode>
                <c:ptCount val="6"/>
                <c:pt idx="0">
                  <c:v>0.406593406593407</c:v>
                </c:pt>
                <c:pt idx="1">
                  <c:v>0.00549450549450549</c:v>
                </c:pt>
                <c:pt idx="2">
                  <c:v>0.00549450549450549</c:v>
                </c:pt>
                <c:pt idx="3">
                  <c:v>0.00549450549450549</c:v>
                </c:pt>
                <c:pt idx="4">
                  <c:v>0.021978021978022</c:v>
                </c:pt>
                <c:pt idx="5">
                  <c:v>0.587912087912088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Realiza coleta seletiva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2644444444444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3435039370079"/>
          <c:y val="0.184753196173059"/>
          <c:w val="0.404241251093613"/>
          <c:h val="0.78240242147151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Planilha1!$A$131:$A$132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Planilha1!$C$131:$C$132</c:f>
              <c:numCache>
                <c:formatCode>0.0%</c:formatCode>
                <c:ptCount val="2"/>
                <c:pt idx="0">
                  <c:v>0.475609756097561</c:v>
                </c:pt>
                <c:pt idx="1">
                  <c:v>0.524390243902439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Possui </a:t>
            </a:r>
            <a:r>
              <a:rPr lang="pt-BR" sz="1250" b="1" i="0" u="none" strike="noStrike" baseline="0" dirty="0">
                <a:effectLst/>
              </a:rPr>
              <a:t>empresa contratada com certificação ambiental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7185411198600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3640638670166"/>
          <c:y val="0.245513927694522"/>
          <c:w val="0.381052274715661"/>
          <c:h val="0.73752053170773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Planilha1!$A$139:$A$140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Planilha1!$C$139:$C$140</c:f>
              <c:numCache>
                <c:formatCode>0.0%</c:formatCode>
                <c:ptCount val="2"/>
                <c:pt idx="0">
                  <c:v>0.397435897435897</c:v>
                </c:pt>
                <c:pt idx="1">
                  <c:v>0.602564102564103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Ações de economia de água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1884397668551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3478787878788"/>
          <c:y val="0.0866484625201666"/>
          <c:w val="0.499854545454545"/>
          <c:h val="0.913168147559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Planilha1!$A$202:$A$210</c:f>
              <c:strCache>
                <c:ptCount val="9"/>
                <c:pt idx="0">
                  <c:v>Não desenvolve nenhuma prática</c:v>
                </c:pt>
                <c:pt idx="1">
                  <c:v>Chuveiros com baixo consumo de água</c:v>
                </c:pt>
                <c:pt idx="2">
                  <c:v>Agua de reuso</c:v>
                </c:pt>
                <c:pt idx="3">
                  <c:v>Implementa um sistema de captação de água da chuva para finalidades de irrigação dos jardins ou utilizar água reciclada</c:v>
                </c:pt>
                <c:pt idx="4">
                  <c:v>Reaproveita água da piscina</c:v>
                </c:pt>
                <c:pt idx="5">
                  <c:v>Tem um sistema de irrigação eficiente, que regue as plantas em horários de pouca luz solar, impedindo que a água evapore e se perca</c:v>
                </c:pt>
                <c:pt idx="6">
                  <c:v>Desenvolve um programa para reduzir o uso de toalhas e lençóis diminuindo a demanda de lavagem</c:v>
                </c:pt>
                <c:pt idx="7">
                  <c:v>Usa torneiras de fluxo reduzido em todo o estabelecimento</c:v>
                </c:pt>
                <c:pt idx="8">
                  <c:v>Busca utilizar um mecanismo duplo de descarga nos sanitários, fazendo com que seja liberada apenas a quantidade necessária de água para aquele momento</c:v>
                </c:pt>
              </c:strCache>
            </c:strRef>
          </c:cat>
          <c:val>
            <c:numRef>
              <c:f>Planilha1!$C$202:$C$210</c:f>
              <c:numCache>
                <c:formatCode>0.0%</c:formatCode>
                <c:ptCount val="9"/>
                <c:pt idx="0">
                  <c:v>0.236263736263736</c:v>
                </c:pt>
                <c:pt idx="1">
                  <c:v>0.00549450549450549</c:v>
                </c:pt>
                <c:pt idx="2">
                  <c:v>0.00549450549450549</c:v>
                </c:pt>
                <c:pt idx="3">
                  <c:v>0.0659340659340659</c:v>
                </c:pt>
                <c:pt idx="4">
                  <c:v>0.153846153846154</c:v>
                </c:pt>
                <c:pt idx="5">
                  <c:v>0.17032967032967</c:v>
                </c:pt>
                <c:pt idx="6">
                  <c:v>0.324175824175824</c:v>
                </c:pt>
                <c:pt idx="7">
                  <c:v>0.505494505494505</c:v>
                </c:pt>
                <c:pt idx="8">
                  <c:v>0.582417582417582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8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Ações realizadas junto à comunidade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934750700689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2570514953237"/>
          <c:y val="0.125236656596173"/>
          <c:w val="0.481607888802632"/>
          <c:h val="0.8707351460221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Planilha1!$A$214:$A$220</c:f>
              <c:strCache>
                <c:ptCount val="7"/>
                <c:pt idx="0">
                  <c:v>Não desenvolve nenhuma prática</c:v>
                </c:pt>
                <c:pt idx="1">
                  <c:v>Trabalha em conjunto com organizações que estejam ligadas à preservação ambiental</c:v>
                </c:pt>
                <c:pt idx="2">
                  <c:v>Patrocina eventos locais</c:v>
                </c:pt>
                <c:pt idx="3">
                  <c:v>Se associa a fornecedores locais e marca que tenham conduta ambiental</c:v>
                </c:pt>
                <c:pt idx="4">
                  <c:v>Oferece vagas de emprego para pessoas com deficiência (PCD)</c:v>
                </c:pt>
                <c:pt idx="5">
                  <c:v>Compra alimentos produzidos na região</c:v>
                </c:pt>
                <c:pt idx="6">
                  <c:v>Oferece vagas de emprego para pessoas da comunidade</c:v>
                </c:pt>
              </c:strCache>
            </c:strRef>
          </c:cat>
          <c:val>
            <c:numRef>
              <c:f>Planilha1!$C$214:$C$220</c:f>
              <c:numCache>
                <c:formatCode>0.0%</c:formatCode>
                <c:ptCount val="7"/>
                <c:pt idx="0">
                  <c:v>0.197802197802198</c:v>
                </c:pt>
                <c:pt idx="1">
                  <c:v>0.0989010989010989</c:v>
                </c:pt>
                <c:pt idx="2">
                  <c:v>0.148351648351648</c:v>
                </c:pt>
                <c:pt idx="3">
                  <c:v>0.247252747252747</c:v>
                </c:pt>
                <c:pt idx="4">
                  <c:v>0.263736263736264</c:v>
                </c:pt>
                <c:pt idx="5">
                  <c:v>0.505494505494505</c:v>
                </c:pt>
                <c:pt idx="6">
                  <c:v>0.725274725274725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Grau de Escolaridade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41035422293698"/>
          <c:y val="0.008771929824561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7669648727555"/>
          <c:y val="0.114972026523"/>
          <c:w val="0.646045931144263"/>
          <c:h val="0.8803981903577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Planilha1!$A$17:$A$26</c:f>
              <c:strCache>
                <c:ptCount val="10"/>
                <c:pt idx="0">
                  <c:v>Pós-Doutorado</c:v>
                </c:pt>
                <c:pt idx="1">
                  <c:v>Doutorado</c:v>
                </c:pt>
                <c:pt idx="2">
                  <c:v>Mestrado</c:v>
                </c:pt>
                <c:pt idx="3">
                  <c:v>Especialização</c:v>
                </c:pt>
                <c:pt idx="4">
                  <c:v>Superior completo</c:v>
                </c:pt>
                <c:pt idx="5">
                  <c:v>Superior incompleto</c:v>
                </c:pt>
                <c:pt idx="6">
                  <c:v>Médio completo</c:v>
                </c:pt>
                <c:pt idx="7">
                  <c:v>Médio incompleto</c:v>
                </c:pt>
                <c:pt idx="8">
                  <c:v>Fundamental completo</c:v>
                </c:pt>
                <c:pt idx="9">
                  <c:v>Fundamental incompleto</c:v>
                </c:pt>
              </c:strCache>
            </c:strRef>
          </c:cat>
          <c:val>
            <c:numRef>
              <c:f>Planilha1!$C$17:$C$26</c:f>
              <c:numCache>
                <c:formatCode>0.0%</c:formatCode>
                <c:ptCount val="10"/>
                <c:pt idx="0">
                  <c:v>0.00606060606060606</c:v>
                </c:pt>
                <c:pt idx="1">
                  <c:v>0.00606060606060606</c:v>
                </c:pt>
                <c:pt idx="2">
                  <c:v>0.0121212121212121</c:v>
                </c:pt>
                <c:pt idx="3">
                  <c:v>0.0666666666666667</c:v>
                </c:pt>
                <c:pt idx="4">
                  <c:v>0.436363636363636</c:v>
                </c:pt>
                <c:pt idx="5">
                  <c:v>0.096969696969697</c:v>
                </c:pt>
                <c:pt idx="6">
                  <c:v>0.333333333333333</c:v>
                </c:pt>
                <c:pt idx="7">
                  <c:v>0.0181818181818182</c:v>
                </c:pt>
                <c:pt idx="8">
                  <c:v>0.0121212121212121</c:v>
                </c:pt>
                <c:pt idx="9">
                  <c:v>0.0121212121212121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dificuldades encontradas na condução das atividades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364739948684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729055258467"/>
          <c:y val="0.0738831670681822"/>
          <c:w val="0.616565656565657"/>
          <c:h val="0.9083973332902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Planilha1!$A$225:$A$245</c:f>
              <c:strCache>
                <c:ptCount val="21"/>
                <c:pt idx="0">
                  <c:v>Falta de fornecedores</c:v>
                </c:pt>
                <c:pt idx="1">
                  <c:v>Falta de incentivo dos órgão públicos</c:v>
                </c:pt>
                <c:pt idx="2">
                  <c:v>Carga tributária elevada</c:v>
                </c:pt>
                <c:pt idx="3">
                  <c:v>Insegurança</c:v>
                </c:pt>
                <c:pt idx="4">
                  <c:v>Estrutura do local</c:v>
                </c:pt>
                <c:pt idx="5">
                  <c:v>Equipamentos obsoletos</c:v>
                </c:pt>
                <c:pt idx="6">
                  <c:v>Instalações inadequadas</c:v>
                </c:pt>
                <c:pt idx="7">
                  <c:v>Falta de conhecimentos gerenciais</c:v>
                </c:pt>
                <c:pt idx="8">
                  <c:v>Comercialização</c:v>
                </c:pt>
                <c:pt idx="9">
                  <c:v>Endividamento bancário</c:v>
                </c:pt>
                <c:pt idx="10">
                  <c:v>Desconhecimento do mercado</c:v>
                </c:pt>
                <c:pt idx="11">
                  <c:v>Problemas com fiscalização</c:v>
                </c:pt>
                <c:pt idx="12">
                  <c:v>Capacitação/Orientação técnica</c:v>
                </c:pt>
                <c:pt idx="13">
                  <c:v>Acesso à tecnologia de ponta</c:v>
                </c:pt>
                <c:pt idx="14">
                  <c:v>Falta de capital de giro</c:v>
                </c:pt>
                <c:pt idx="15">
                  <c:v>Falta de crédito bancário</c:v>
                </c:pt>
                <c:pt idx="16">
                  <c:v>Competitividade/concorrência</c:v>
                </c:pt>
                <c:pt idx="17">
                  <c:v>Divulgação/Marketing</c:v>
                </c:pt>
                <c:pt idx="18">
                  <c:v>Falta de clientes</c:v>
                </c:pt>
                <c:pt idx="19">
                  <c:v>Mão de obra qualificada</c:v>
                </c:pt>
                <c:pt idx="20">
                  <c:v>Pandemia Covid-19</c:v>
                </c:pt>
              </c:strCache>
            </c:strRef>
          </c:cat>
          <c:val>
            <c:numRef>
              <c:f>Planilha1!$C$225:$C$245</c:f>
              <c:numCache>
                <c:formatCode>0.0%</c:formatCode>
                <c:ptCount val="21"/>
                <c:pt idx="0">
                  <c:v>0.00549450549450549</c:v>
                </c:pt>
                <c:pt idx="1">
                  <c:v>0.00549450549450549</c:v>
                </c:pt>
                <c:pt idx="2">
                  <c:v>0.00549450549450549</c:v>
                </c:pt>
                <c:pt idx="3">
                  <c:v>0.00549450549450549</c:v>
                </c:pt>
                <c:pt idx="4">
                  <c:v>0.00549450549450549</c:v>
                </c:pt>
                <c:pt idx="5">
                  <c:v>0.010989010989011</c:v>
                </c:pt>
                <c:pt idx="6">
                  <c:v>0.0164835164835165</c:v>
                </c:pt>
                <c:pt idx="7">
                  <c:v>0.021978021978022</c:v>
                </c:pt>
                <c:pt idx="8">
                  <c:v>0.021978021978022</c:v>
                </c:pt>
                <c:pt idx="9">
                  <c:v>0.0274725274725275</c:v>
                </c:pt>
                <c:pt idx="10">
                  <c:v>0.0384615384615385</c:v>
                </c:pt>
                <c:pt idx="11">
                  <c:v>0.0384615384615385</c:v>
                </c:pt>
                <c:pt idx="12">
                  <c:v>0.0604395604395604</c:v>
                </c:pt>
                <c:pt idx="13">
                  <c:v>0.0934065934065934</c:v>
                </c:pt>
                <c:pt idx="14">
                  <c:v>0.126373626373626</c:v>
                </c:pt>
                <c:pt idx="15">
                  <c:v>0.131868131868132</c:v>
                </c:pt>
                <c:pt idx="16">
                  <c:v>0.164835164835165</c:v>
                </c:pt>
                <c:pt idx="17">
                  <c:v>0.175824175824176</c:v>
                </c:pt>
                <c:pt idx="18">
                  <c:v>0.208791208791209</c:v>
                </c:pt>
                <c:pt idx="19">
                  <c:v>0.247252747252747</c:v>
                </c:pt>
                <c:pt idx="20">
                  <c:v>0.412087912087912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/>
              <a:t>Tipo</a:t>
            </a:r>
            <a:r>
              <a:rPr lang="pt-BR" sz="1250" b="1" baseline="0" dirty="0"/>
              <a:t> de comercialização (Múltipla Resposta)</a:t>
            </a:r>
            <a:endParaRPr lang="pt-BR" sz="1250" b="1" dirty="0"/>
          </a:p>
        </c:rich>
      </c:tx>
      <c:layout>
        <c:manualLayout>
          <c:xMode val="edge"/>
          <c:yMode val="edge"/>
          <c:x val="0.28082974816335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Planilha1!$A$31:$A$33</c:f>
              <c:strCache>
                <c:ptCount val="3"/>
                <c:pt idx="0">
                  <c:v>Venda online (OTA)</c:v>
                </c:pt>
                <c:pt idx="1">
                  <c:v>Venda direta</c:v>
                </c:pt>
                <c:pt idx="2">
                  <c:v>Agência/Ponto físico</c:v>
                </c:pt>
              </c:strCache>
            </c:strRef>
          </c:cat>
          <c:val>
            <c:numRef>
              <c:f>Planilha1!$C$31:$C$33</c:f>
              <c:numCache>
                <c:formatCode>0.0%</c:formatCode>
                <c:ptCount val="3"/>
                <c:pt idx="0">
                  <c:v>0.746913580246914</c:v>
                </c:pt>
                <c:pt idx="1">
                  <c:v>0.672839506172839</c:v>
                </c:pt>
                <c:pt idx="2">
                  <c:v>0.635802469135803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serviços digitais utilizados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05346596227495"/>
          <c:y val="0.008475277548656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69958308626483"/>
          <c:y val="0.105937134364229"/>
          <c:w val="0.604355760258514"/>
          <c:h val="0.8940628656357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Planilha1!$A$449:$A$459</c:f>
              <c:strCache>
                <c:ptCount val="11"/>
                <c:pt idx="0">
                  <c:v>Não utiliza nenhuma ferramenta</c:v>
                </c:pt>
                <c:pt idx="1">
                  <c:v>Agência online</c:v>
                </c:pt>
                <c:pt idx="2">
                  <c:v>Acesso a serviços do governo</c:v>
                </c:pt>
                <c:pt idx="3">
                  <c:v>Reunião/conversa virtual</c:v>
                </c:pt>
                <c:pt idx="4">
                  <c:v>Exposição de produtos da empresa</c:v>
                </c:pt>
                <c:pt idx="5">
                  <c:v>Venda online dos produtos da empresa</c:v>
                </c:pt>
                <c:pt idx="6">
                  <c:v>Compra de insumos e mercadorias</c:v>
                </c:pt>
                <c:pt idx="7">
                  <c:v>Divulgação Institucional da empresa</c:v>
                </c:pt>
                <c:pt idx="8">
                  <c:v>Acesso a serviços bancários</c:v>
                </c:pt>
                <c:pt idx="9">
                  <c:v>Pesquisa de preço/fornecedores</c:v>
                </c:pt>
                <c:pt idx="10">
                  <c:v>Uso do e-mail</c:v>
                </c:pt>
              </c:strCache>
            </c:strRef>
          </c:cat>
          <c:val>
            <c:numRef>
              <c:f>Planilha1!$C$449:$C$459</c:f>
              <c:numCache>
                <c:formatCode>0.0%</c:formatCode>
                <c:ptCount val="11"/>
                <c:pt idx="0">
                  <c:v>0.115384615384615</c:v>
                </c:pt>
                <c:pt idx="1">
                  <c:v>0.175824175824176</c:v>
                </c:pt>
                <c:pt idx="2">
                  <c:v>0.247252747252747</c:v>
                </c:pt>
                <c:pt idx="3">
                  <c:v>0.258241758241758</c:v>
                </c:pt>
                <c:pt idx="4">
                  <c:v>0.28021978021978</c:v>
                </c:pt>
                <c:pt idx="5">
                  <c:v>0.296703296703297</c:v>
                </c:pt>
                <c:pt idx="6">
                  <c:v>0.489010989010989</c:v>
                </c:pt>
                <c:pt idx="7">
                  <c:v>0.505494505494505</c:v>
                </c:pt>
                <c:pt idx="8">
                  <c:v>0.648351648351648</c:v>
                </c:pt>
                <c:pt idx="9">
                  <c:v>0.653846153846154</c:v>
                </c:pt>
                <c:pt idx="10">
                  <c:v>0.774725274725275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Documentações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7298676475387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650899650202"/>
          <c:y val="0.113816875609582"/>
          <c:w val="0.472827099144253"/>
          <c:h val="0.841872953192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Planilha1!$A$402:$A$407</c:f>
              <c:strCache>
                <c:ptCount val="6"/>
                <c:pt idx="0">
                  <c:v>PCMSO - Programa de Controle Médico e Saúde Ocupacional</c:v>
                </c:pt>
                <c:pt idx="1">
                  <c:v>PPRA - Programa de Prevenção de Riscos Ambientais</c:v>
                </c:pt>
                <c:pt idx="2">
                  <c:v>Alvará sanitário para a produção de alimentos</c:v>
                </c:pt>
                <c:pt idx="3">
                  <c:v>Licenciamento ambiental</c:v>
                </c:pt>
                <c:pt idx="4">
                  <c:v>Licença e projeto de combate a incêndio</c:v>
                </c:pt>
                <c:pt idx="5">
                  <c:v>Alvará de funcionamento</c:v>
                </c:pt>
              </c:strCache>
            </c:strRef>
          </c:cat>
          <c:val>
            <c:numRef>
              <c:f>Planilha1!$C$402:$C$407</c:f>
              <c:numCache>
                <c:formatCode>0.0%</c:formatCode>
                <c:ptCount val="6"/>
                <c:pt idx="0">
                  <c:v>0.648351648351648</c:v>
                </c:pt>
                <c:pt idx="1">
                  <c:v>0.659340659340659</c:v>
                </c:pt>
                <c:pt idx="2">
                  <c:v>0.664835164835165</c:v>
                </c:pt>
                <c:pt idx="3">
                  <c:v>0.675824175824176</c:v>
                </c:pt>
                <c:pt idx="4">
                  <c:v>0.730769230769231</c:v>
                </c:pt>
                <c:pt idx="5">
                  <c:v>0.840659340659341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Alvará de funcionamento está atualizado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76652887139108"/>
          <c:y val="0.028727377190462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6620516185477"/>
          <c:y val="0.282749275717698"/>
          <c:w val="0.406758967629046"/>
          <c:h val="0.675585828588036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Planilha1!$A$296:$A$297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Planilha1!$C$296:$C$297</c:f>
              <c:numCache>
                <c:formatCode>0.0%</c:formatCode>
                <c:ptCount val="2"/>
                <c:pt idx="0">
                  <c:v>0.986928104575163</c:v>
                </c:pt>
                <c:pt idx="1">
                  <c:v>0.0130718954248366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150" b="1" i="0" baseline="0" dirty="0">
                <a:effectLst/>
              </a:rPr>
              <a:t>Demandas necessárias através das quais o SEBRAE-RN poderia contribuir para o desenvolvimento de sua empresa (Múltipla Resposta)</a:t>
            </a:r>
            <a:endParaRPr lang="pt-BR" sz="1150" b="1" i="0" baseline="0" dirty="0">
              <a:effectLst/>
            </a:endParaRPr>
          </a:p>
        </c:rich>
      </c:tx>
      <c:layout>
        <c:manualLayout>
          <c:xMode val="edge"/>
          <c:yMode val="edge"/>
          <c:x val="0.12499647221516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87741747335346"/>
          <c:y val="0.122985074626866"/>
          <c:w val="0.585973903799659"/>
          <c:h val="0.8643146472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Planilha1!$A$261:$A$276</c:f>
              <c:strCache>
                <c:ptCount val="16"/>
                <c:pt idx="0">
                  <c:v>Divulgação</c:v>
                </c:pt>
                <c:pt idx="1">
                  <c:v>Buscar apoio governamental</c:v>
                </c:pt>
                <c:pt idx="2">
                  <c:v>Capacitações</c:v>
                </c:pt>
                <c:pt idx="3">
                  <c:v>Distribuição e logística</c:v>
                </c:pt>
                <c:pt idx="4">
                  <c:v>Acesso a produtos/matéria-prima</c:v>
                </c:pt>
                <c:pt idx="5">
                  <c:v>Aumentar a produção</c:v>
                </c:pt>
                <c:pt idx="6">
                  <c:v>Negócios digitais</c:v>
                </c:pt>
                <c:pt idx="7">
                  <c:v>Desenvolver novos produtos ou serviços</c:v>
                </c:pt>
                <c:pt idx="8">
                  <c:v>Acesso a novos mercados</c:v>
                </c:pt>
                <c:pt idx="9">
                  <c:v>Novos canais de comercialização</c:v>
                </c:pt>
                <c:pt idx="10">
                  <c:v>Orientação ao crédito</c:v>
                </c:pt>
                <c:pt idx="11">
                  <c:v>Acesso a inovação e tecnologia</c:v>
                </c:pt>
                <c:pt idx="12">
                  <c:v>Gestão de negócios</c:v>
                </c:pt>
                <c:pt idx="13">
                  <c:v>Aumentar as vendas</c:v>
                </c:pt>
                <c:pt idx="14">
                  <c:v>Consultoria</c:v>
                </c:pt>
                <c:pt idx="15">
                  <c:v>Marketing digital</c:v>
                </c:pt>
              </c:strCache>
            </c:strRef>
          </c:cat>
          <c:val>
            <c:numRef>
              <c:f>Planilha1!$C$261:$C$276</c:f>
              <c:numCache>
                <c:formatCode>0.0%</c:formatCode>
                <c:ptCount val="16"/>
                <c:pt idx="0">
                  <c:v>0.00549450549450549</c:v>
                </c:pt>
                <c:pt idx="1">
                  <c:v>0.00549450549450549</c:v>
                </c:pt>
                <c:pt idx="2">
                  <c:v>0.021978021978022</c:v>
                </c:pt>
                <c:pt idx="3">
                  <c:v>0.104395604395604</c:v>
                </c:pt>
                <c:pt idx="4">
                  <c:v>0.126373626373626</c:v>
                </c:pt>
                <c:pt idx="5">
                  <c:v>0.164835164835165</c:v>
                </c:pt>
                <c:pt idx="6">
                  <c:v>0.181318681318681</c:v>
                </c:pt>
                <c:pt idx="7">
                  <c:v>0.181318681318681</c:v>
                </c:pt>
                <c:pt idx="8">
                  <c:v>0.192307692307692</c:v>
                </c:pt>
                <c:pt idx="9">
                  <c:v>0.197802197802198</c:v>
                </c:pt>
                <c:pt idx="10">
                  <c:v>0.21978021978022</c:v>
                </c:pt>
                <c:pt idx="11">
                  <c:v>0.230769230769231</c:v>
                </c:pt>
                <c:pt idx="12">
                  <c:v>0.302197802197802</c:v>
                </c:pt>
                <c:pt idx="13">
                  <c:v>0.357142857142857</c:v>
                </c:pt>
                <c:pt idx="14">
                  <c:v>0.401098901098901</c:v>
                </c:pt>
                <c:pt idx="15">
                  <c:v>0.510989010989011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Instituições que as empresas se relacionam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29211093836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4011803980674"/>
          <c:y val="0.100969098862642"/>
          <c:w val="0.67828396226858"/>
          <c:h val="0.889765179352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Planilha1!$A$305:$A$320</c:f>
              <c:strCache>
                <c:ptCount val="16"/>
                <c:pt idx="0">
                  <c:v>Bugueiros</c:v>
                </c:pt>
                <c:pt idx="1">
                  <c:v>SENAR</c:v>
                </c:pt>
                <c:pt idx="2">
                  <c:v>SESI</c:v>
                </c:pt>
                <c:pt idx="3">
                  <c:v>SENAI</c:v>
                </c:pt>
                <c:pt idx="4">
                  <c:v>Casa do menor trabalhador</c:v>
                </c:pt>
                <c:pt idx="5">
                  <c:v>IEL</c:v>
                </c:pt>
                <c:pt idx="6">
                  <c:v>IFRN</c:v>
                </c:pt>
                <c:pt idx="7">
                  <c:v>SINE</c:v>
                </c:pt>
                <c:pt idx="8">
                  <c:v>Universidades</c:v>
                </c:pt>
                <c:pt idx="9">
                  <c:v>SESC</c:v>
                </c:pt>
                <c:pt idx="10">
                  <c:v>SENAC</c:v>
                </c:pt>
                <c:pt idx="11">
                  <c:v>CDL</c:v>
                </c:pt>
                <c:pt idx="12">
                  <c:v>Governo do RN</c:v>
                </c:pt>
                <c:pt idx="13">
                  <c:v>SEBRAE</c:v>
                </c:pt>
                <c:pt idx="14">
                  <c:v>Prefeitura de Natal</c:v>
                </c:pt>
                <c:pt idx="15">
                  <c:v>Não se relaciona</c:v>
                </c:pt>
              </c:strCache>
            </c:strRef>
          </c:cat>
          <c:val>
            <c:numRef>
              <c:f>Planilha1!$C$305:$C$320</c:f>
              <c:numCache>
                <c:formatCode>0.0%</c:formatCode>
                <c:ptCount val="16"/>
                <c:pt idx="0">
                  <c:v>0.00549450549450549</c:v>
                </c:pt>
                <c:pt idx="1">
                  <c:v>0.0164835164835165</c:v>
                </c:pt>
                <c:pt idx="2">
                  <c:v>0.0164835164835165</c:v>
                </c:pt>
                <c:pt idx="3">
                  <c:v>0.0164835164835165</c:v>
                </c:pt>
                <c:pt idx="4">
                  <c:v>0.0164835164835165</c:v>
                </c:pt>
                <c:pt idx="5">
                  <c:v>0.0274725274725275</c:v>
                </c:pt>
                <c:pt idx="6">
                  <c:v>0.032967032967033</c:v>
                </c:pt>
                <c:pt idx="7">
                  <c:v>0.0494505494505494</c:v>
                </c:pt>
                <c:pt idx="8">
                  <c:v>0.0494505494505494</c:v>
                </c:pt>
                <c:pt idx="9">
                  <c:v>0.0604395604395604</c:v>
                </c:pt>
                <c:pt idx="10">
                  <c:v>0.0714285714285714</c:v>
                </c:pt>
                <c:pt idx="11">
                  <c:v>0.0989010989010989</c:v>
                </c:pt>
                <c:pt idx="12">
                  <c:v>0.104395604395604</c:v>
                </c:pt>
                <c:pt idx="13">
                  <c:v>0.120879120879121</c:v>
                </c:pt>
                <c:pt idx="14">
                  <c:v>0.181318681318681</c:v>
                </c:pt>
                <c:pt idx="15">
                  <c:v>0.653846153846154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Entidade de Classe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088888888888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Planilha1!$A$300:$A$301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Planilha1!$C$300:$C$301</c:f>
              <c:numCache>
                <c:formatCode>0.0%</c:formatCode>
                <c:ptCount val="2"/>
                <c:pt idx="0">
                  <c:v>0.187096774193548</c:v>
                </c:pt>
                <c:pt idx="1">
                  <c:v>0.812903225806452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Fatores na cidade afeta de forma negativa o desempenho da empresa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502739855359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4970909886264"/>
          <c:y val="0.122359669173348"/>
          <c:w val="0.61447353455818"/>
          <c:h val="0.8648390615448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Planilha1!$C$182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Planilha1!$A$463:$A$474</c:f>
              <c:strCache>
                <c:ptCount val="12"/>
                <c:pt idx="0">
                  <c:v>Banheiro químico</c:v>
                </c:pt>
                <c:pt idx="1">
                  <c:v>Estacionamento</c:v>
                </c:pt>
                <c:pt idx="2">
                  <c:v>Falta d'água</c:v>
                </c:pt>
                <c:pt idx="3">
                  <c:v>Queda de energia</c:v>
                </c:pt>
                <c:pt idx="4">
                  <c:v>Erosão do Morro do Careca</c:v>
                </c:pt>
                <c:pt idx="5">
                  <c:v>Trânsito/engarrafamento</c:v>
                </c:pt>
                <c:pt idx="6">
                  <c:v>Linhas de ônibus disponíveis</c:v>
                </c:pt>
                <c:pt idx="7">
                  <c:v>Limpeza pública</c:v>
                </c:pt>
                <c:pt idx="8">
                  <c:v>Pavimentação/buraco nas ruas</c:v>
                </c:pt>
                <c:pt idx="9">
                  <c:v>Saneamento/esgoto a céu aberto</c:v>
                </c:pt>
                <c:pt idx="10">
                  <c:v>Iluminação pública</c:v>
                </c:pt>
                <c:pt idx="11">
                  <c:v>Segurança/Policiamento</c:v>
                </c:pt>
              </c:strCache>
            </c:strRef>
          </c:cat>
          <c:val>
            <c:numRef>
              <c:f>Planilha1!$C$463:$C$474</c:f>
              <c:numCache>
                <c:formatCode>0.0%</c:formatCode>
                <c:ptCount val="12"/>
                <c:pt idx="0">
                  <c:v>0.00549450549450549</c:v>
                </c:pt>
                <c:pt idx="1">
                  <c:v>0.00549450549450549</c:v>
                </c:pt>
                <c:pt idx="2">
                  <c:v>0.00549450549450549</c:v>
                </c:pt>
                <c:pt idx="3">
                  <c:v>0.00549450549450549</c:v>
                </c:pt>
                <c:pt idx="4">
                  <c:v>0.00549450549450549</c:v>
                </c:pt>
                <c:pt idx="5">
                  <c:v>0.17032967032967</c:v>
                </c:pt>
                <c:pt idx="6">
                  <c:v>0.318681318681319</c:v>
                </c:pt>
                <c:pt idx="7">
                  <c:v>0.384615384615385</c:v>
                </c:pt>
                <c:pt idx="8">
                  <c:v>0.384615384615385</c:v>
                </c:pt>
                <c:pt idx="9">
                  <c:v>0.401098901098901</c:v>
                </c:pt>
                <c:pt idx="10">
                  <c:v>0.417582417582418</c:v>
                </c:pt>
                <c:pt idx="11">
                  <c:v>0.648351648351648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Sexo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53745043777179"/>
          <c:y val="0.01075268817204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5165671480624"/>
          <c:y val="0.195505884345102"/>
          <c:w val="0.401002488931883"/>
          <c:h val="0.760897045127424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0.598786828422877</c:v>
                </c:pt>
                <c:pt idx="1">
                  <c:v>0.401213171577123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Estado Civil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325205349331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Planilha1!$A$39:$A$42</c:f>
              <c:strCache>
                <c:ptCount val="4"/>
                <c:pt idx="0">
                  <c:v>Casado(a)/União Estável</c:v>
                </c:pt>
                <c:pt idx="1">
                  <c:v>Solteiro(a)</c:v>
                </c:pt>
                <c:pt idx="2">
                  <c:v>Separado(a)/Divorciado(a)</c:v>
                </c:pt>
                <c:pt idx="3">
                  <c:v>Viúvo(a)</c:v>
                </c:pt>
              </c:strCache>
            </c:strRef>
          </c:cat>
          <c:val>
            <c:numRef>
              <c:f>Planilha1!$C$39:$C$42</c:f>
              <c:numCache>
                <c:formatCode>0.0%</c:formatCode>
                <c:ptCount val="4"/>
                <c:pt idx="0">
                  <c:v>0.653</c:v>
                </c:pt>
                <c:pt idx="1">
                  <c:v>0.25609756097561</c:v>
                </c:pt>
                <c:pt idx="2">
                  <c:v>0.0609756097560976</c:v>
                </c:pt>
                <c:pt idx="3">
                  <c:v>0.0304878048780488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/>
              <a:t>Faixa Etária</a:t>
            </a:r>
            <a:endParaRPr lang="pt-BR" sz="1250" b="1" dirty="0"/>
          </a:p>
        </c:rich>
      </c:tx>
      <c:layout>
        <c:manualLayout>
          <c:xMode val="edge"/>
          <c:yMode val="edge"/>
          <c:x val="0.407801249596606"/>
          <c:y val="0.016129032258064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Planilha1!$A$7:$A$12</c:f>
              <c:strCache>
                <c:ptCount val="6"/>
                <c:pt idx="0">
                  <c:v>Até 20 anos</c:v>
                </c:pt>
                <c:pt idx="1">
                  <c:v>21 a 30 anos</c:v>
                </c:pt>
                <c:pt idx="2">
                  <c:v>31 a 40 anos</c:v>
                </c:pt>
                <c:pt idx="3">
                  <c:v>41 a 50 anos</c:v>
                </c:pt>
                <c:pt idx="4">
                  <c:v>51 a 60 anos</c:v>
                </c:pt>
                <c:pt idx="5">
                  <c:v>Acima de 60 anos</c:v>
                </c:pt>
              </c:strCache>
            </c:strRef>
          </c:cat>
          <c:val>
            <c:numRef>
              <c:f>Planilha1!$C$7:$C$12</c:f>
              <c:numCache>
                <c:formatCode>0.0%</c:formatCode>
                <c:ptCount val="6"/>
                <c:pt idx="0">
                  <c:v>0.00868055555555556</c:v>
                </c:pt>
                <c:pt idx="1">
                  <c:v>0.127604166666667</c:v>
                </c:pt>
                <c:pt idx="2">
                  <c:v>0.328125</c:v>
                </c:pt>
                <c:pt idx="3">
                  <c:v>0.272569444444444</c:v>
                </c:pt>
                <c:pt idx="4">
                  <c:v>0.175347222222222</c:v>
                </c:pt>
                <c:pt idx="5">
                  <c:v>0.0876736111111111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404799"/>
        <c:axId val="493408127"/>
      </c:barChart>
      <c:catAx>
        <c:axId val="4934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8127"/>
        <c:crosses val="autoZero"/>
        <c:auto val="1"/>
        <c:lblAlgn val="ctr"/>
        <c:lblOffset val="100"/>
        <c:noMultiLvlLbl val="0"/>
      </c:catAx>
      <c:valAx>
        <c:axId val="4934081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Grau de Escolaridade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3612353492116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5893372080862"/>
          <c:y val="0.0968463274440381"/>
          <c:w val="0.71801554632521"/>
          <c:h val="0.8994649967905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Planilha1!$A$17:$A$28</c:f>
              <c:strCache>
                <c:ptCount val="12"/>
                <c:pt idx="0">
                  <c:v>Doutorado</c:v>
                </c:pt>
                <c:pt idx="1">
                  <c:v>Pós-doutorado</c:v>
                </c:pt>
                <c:pt idx="2">
                  <c:v>Mestrado</c:v>
                </c:pt>
                <c:pt idx="3">
                  <c:v>Especialização</c:v>
                </c:pt>
                <c:pt idx="4">
                  <c:v>Superior completo</c:v>
                </c:pt>
                <c:pt idx="5">
                  <c:v>Superior incompleto</c:v>
                </c:pt>
                <c:pt idx="6">
                  <c:v>Ensino médio completo</c:v>
                </c:pt>
                <c:pt idx="7">
                  <c:v>Ensino médio incompleto</c:v>
                </c:pt>
                <c:pt idx="8">
                  <c:v>Fundamental completo</c:v>
                </c:pt>
                <c:pt idx="9">
                  <c:v>Fundamental incompleto</c:v>
                </c:pt>
                <c:pt idx="10">
                  <c:v>Alfabetizado</c:v>
                </c:pt>
                <c:pt idx="11">
                  <c:v>Sem instrução</c:v>
                </c:pt>
              </c:strCache>
            </c:strRef>
          </c:cat>
          <c:val>
            <c:numRef>
              <c:f>Planilha1!$C$17:$C$28</c:f>
              <c:numCache>
                <c:formatCode>0.0%</c:formatCode>
                <c:ptCount val="12"/>
                <c:pt idx="0">
                  <c:v>0.00261780104712042</c:v>
                </c:pt>
                <c:pt idx="1">
                  <c:v>0.00610820244328098</c:v>
                </c:pt>
                <c:pt idx="2">
                  <c:v>0.00349040139616056</c:v>
                </c:pt>
                <c:pt idx="3">
                  <c:v>0.0366492146596859</c:v>
                </c:pt>
                <c:pt idx="4">
                  <c:v>0.392</c:v>
                </c:pt>
                <c:pt idx="5">
                  <c:v>0.084</c:v>
                </c:pt>
                <c:pt idx="6">
                  <c:v>0.359511343804538</c:v>
                </c:pt>
                <c:pt idx="7">
                  <c:v>0.0357766143106457</c:v>
                </c:pt>
                <c:pt idx="8">
                  <c:v>0.0349040139616056</c:v>
                </c:pt>
                <c:pt idx="9">
                  <c:v>0.0366492146596859</c:v>
                </c:pt>
                <c:pt idx="10">
                  <c:v>0.00523560209424084</c:v>
                </c:pt>
                <c:pt idx="11">
                  <c:v>0.00174520069808028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>
                <a:effectLst/>
              </a:rPr>
              <a:t>Gráfico 4: Estado Civil</a:t>
            </a:r>
            <a:endParaRPr lang="pt-BR" sz="1250" b="1" i="0" baseline="0">
              <a:effectLst/>
            </a:endParaRPr>
          </a:p>
        </c:rich>
      </c:tx>
      <c:layout>
        <c:manualLayout>
          <c:xMode val="edge"/>
          <c:yMode val="edge"/>
          <c:x val="0.36411088649825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Planilha1!$A$64:$A$67</c:f>
              <c:strCache>
                <c:ptCount val="4"/>
                <c:pt idx="0">
                  <c:v>Casado(a)/União estável</c:v>
                </c:pt>
                <c:pt idx="1">
                  <c:v>Solteiro(a)</c:v>
                </c:pt>
                <c:pt idx="2">
                  <c:v>Separado(a)/Divorciado(a)</c:v>
                </c:pt>
                <c:pt idx="3">
                  <c:v>Viúvo(a)</c:v>
                </c:pt>
              </c:strCache>
            </c:strRef>
          </c:cat>
          <c:val>
            <c:numRef>
              <c:f>Planilha1!$C$64:$C$67</c:f>
              <c:numCache>
                <c:formatCode>0.0%</c:formatCode>
                <c:ptCount val="4"/>
                <c:pt idx="0">
                  <c:v>0.638618246235607</c:v>
                </c:pt>
                <c:pt idx="1">
                  <c:v>0.278122232063773</c:v>
                </c:pt>
                <c:pt idx="2">
                  <c:v>0.0637732506643047</c:v>
                </c:pt>
                <c:pt idx="3">
                  <c:v>0.0194862710363153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Porte da empresa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8214525447250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4552297342143"/>
          <c:y val="0.109329174762246"/>
          <c:w val="0.479106706489275"/>
          <c:h val="0.8893196305007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Planilha1!$A$61:$A$66</c:f>
              <c:strCache>
                <c:ptCount val="6"/>
                <c:pt idx="0">
                  <c:v>Empresa de Grande Porte - EGP (Acima de R$ 48 milhões)</c:v>
                </c:pt>
                <c:pt idx="1">
                  <c:v>Empresa de Médio Porte - EMP (De 4,8 milhões até R$ 48 milhões)</c:v>
                </c:pt>
                <c:pt idx="2">
                  <c:v>Empresa de Pequeno Porte - EPP (De R$ 360 mil até R$ 4,8 milhões)</c:v>
                </c:pt>
                <c:pt idx="3">
                  <c:v>Microempresa - ME (R$ Até R$ 360 mil)</c:v>
                </c:pt>
                <c:pt idx="4">
                  <c:v>Microempreendedor Individual - MEI (Até R$ 81 mil)</c:v>
                </c:pt>
                <c:pt idx="5">
                  <c:v>Empresa Informal (Sem constituição Jurídica)</c:v>
                </c:pt>
              </c:strCache>
            </c:strRef>
          </c:cat>
          <c:val>
            <c:numRef>
              <c:f>Planilha1!$C$61:$C$66</c:f>
              <c:numCache>
                <c:formatCode>0.0%</c:formatCode>
                <c:ptCount val="6"/>
                <c:pt idx="0">
                  <c:v>0.00820344544708778</c:v>
                </c:pt>
                <c:pt idx="1">
                  <c:v>0.0237899917965546</c:v>
                </c:pt>
                <c:pt idx="2">
                  <c:v>0.125512715340443</c:v>
                </c:pt>
                <c:pt idx="3">
                  <c:v>0.482</c:v>
                </c:pt>
                <c:pt idx="4">
                  <c:v>0.302707136997539</c:v>
                </c:pt>
                <c:pt idx="5">
                  <c:v>0.0566037735849057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0074751"/>
        <c:axId val="990075999"/>
      </c:barChart>
      <c:catAx>
        <c:axId val="990074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 err="1">
                <a:effectLst/>
              </a:rPr>
              <a:t>Cadastur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2505555555555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16420384951881"/>
                  <c:y val="0.02655067310134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Planilha1!$A$106:$A$107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Planilha1!$C$106:$C$107</c:f>
              <c:numCache>
                <c:formatCode>0.0%</c:formatCode>
                <c:ptCount val="2"/>
                <c:pt idx="0">
                  <c:v>0.0317028985507246</c:v>
                </c:pt>
                <c:pt idx="1">
                  <c:v>0.968297101449275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2019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84781757552946"/>
          <c:y val="0.014745637748832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9831379172727"/>
          <c:y val="0.123375864045328"/>
          <c:w val="0.623745368365106"/>
          <c:h val="0.8766241359546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Planilha1!$A$82:$A$90</c:f>
              <c:strCache>
                <c:ptCount val="9"/>
                <c:pt idx="0">
                  <c:v>De R$ 20 milhões até R$ 50 milhões</c:v>
                </c:pt>
                <c:pt idx="1">
                  <c:v>De R$ 10 milhões até R$ 20 milhões</c:v>
                </c:pt>
                <c:pt idx="2">
                  <c:v>De R$ 5 milhões até R$ 10 milhões</c:v>
                </c:pt>
                <c:pt idx="3">
                  <c:v>De R$ 2 milhões até R$ 5 milhões</c:v>
                </c:pt>
                <c:pt idx="4">
                  <c:v>De R$ 1 milhão até R$ 2 milhões</c:v>
                </c:pt>
                <c:pt idx="5">
                  <c:v>De R$ 400 mil até R$ 1 milhão</c:v>
                </c:pt>
                <c:pt idx="6">
                  <c:v>De R$ 200 mil até R$ 400 mil</c:v>
                </c:pt>
                <c:pt idx="7">
                  <c:v>De R$ 100 mil até 200 mil</c:v>
                </c:pt>
                <c:pt idx="8">
                  <c:v>Até R$ 100 mil</c:v>
                </c:pt>
              </c:strCache>
            </c:strRef>
          </c:cat>
          <c:val>
            <c:numRef>
              <c:f>Planilha1!$C$82:$C$90</c:f>
              <c:numCache>
                <c:formatCode>0.0%</c:formatCode>
                <c:ptCount val="9"/>
                <c:pt idx="0">
                  <c:v>0.00515463917525773</c:v>
                </c:pt>
                <c:pt idx="1">
                  <c:v>0.00343642611683849</c:v>
                </c:pt>
                <c:pt idx="2">
                  <c:v>0.0154639175257732</c:v>
                </c:pt>
                <c:pt idx="3">
                  <c:v>0.0171821305841924</c:v>
                </c:pt>
                <c:pt idx="4">
                  <c:v>0.0687285223367698</c:v>
                </c:pt>
                <c:pt idx="5">
                  <c:v>0.11340206185567</c:v>
                </c:pt>
                <c:pt idx="6">
                  <c:v>0.149</c:v>
                </c:pt>
                <c:pt idx="7">
                  <c:v>0.120274914089347</c:v>
                </c:pt>
                <c:pt idx="8">
                  <c:v>0.508591065292096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2021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67315570793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6708256516144"/>
          <c:y val="0.122627042340756"/>
          <c:w val="0.627104384836076"/>
          <c:h val="0.8773729576592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Planilha1!$A$70:$A$78</c:f>
              <c:strCache>
                <c:ptCount val="9"/>
                <c:pt idx="0">
                  <c:v>De R$ 20 milhões até R$ 50 milhões</c:v>
                </c:pt>
                <c:pt idx="1">
                  <c:v>De R$ 10 milhões até R$ 20 milhões</c:v>
                </c:pt>
                <c:pt idx="2">
                  <c:v>De R$ 5 milhões até R$ 10 milhões</c:v>
                </c:pt>
                <c:pt idx="3">
                  <c:v>De R$ 2 milhões até R$ 5 milhões</c:v>
                </c:pt>
                <c:pt idx="4">
                  <c:v>De R$ 1 milhão até R$ 2 milhões</c:v>
                </c:pt>
                <c:pt idx="5">
                  <c:v>De R$ 400 mil até R$ 1 milhão</c:v>
                </c:pt>
                <c:pt idx="6">
                  <c:v>De R$ 200 mil até R$ 400 mil</c:v>
                </c:pt>
                <c:pt idx="7">
                  <c:v>De R$ 100 mil até 200 mil</c:v>
                </c:pt>
                <c:pt idx="8">
                  <c:v>Até R$ 100 mil</c:v>
                </c:pt>
              </c:strCache>
            </c:strRef>
          </c:cat>
          <c:val>
            <c:numRef>
              <c:f>Planilha1!$C$70:$C$78</c:f>
              <c:numCache>
                <c:formatCode>0.0%</c:formatCode>
                <c:ptCount val="9"/>
                <c:pt idx="0">
                  <c:v>0.0041958041958042</c:v>
                </c:pt>
                <c:pt idx="1">
                  <c:v>0.00559440559440559</c:v>
                </c:pt>
                <c:pt idx="2">
                  <c:v>0.0111888111888112</c:v>
                </c:pt>
                <c:pt idx="3">
                  <c:v>0.020979020979021</c:v>
                </c:pt>
                <c:pt idx="4">
                  <c:v>0.0615384615384615</c:v>
                </c:pt>
                <c:pt idx="5">
                  <c:v>0.0881118881118881</c:v>
                </c:pt>
                <c:pt idx="6">
                  <c:v>0.166433566433566</c:v>
                </c:pt>
                <c:pt idx="7">
                  <c:v>0.100699300699301</c:v>
                </c:pt>
                <c:pt idx="8">
                  <c:v>0.541258741258741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Início de atividade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362161486409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62623851020652"/>
          <c:y val="0.10766221930592"/>
          <c:w val="0.94747522979587"/>
          <c:h val="0.7849383931175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Planilha1!$A$94:$A$101</c:f>
              <c:strCache>
                <c:ptCount val="8"/>
                <c:pt idx="0">
                  <c:v>1951 - 1990</c:v>
                </c:pt>
                <c:pt idx="1">
                  <c:v>1991 - 1995</c:v>
                </c:pt>
                <c:pt idx="2">
                  <c:v>1996 - 2000</c:v>
                </c:pt>
                <c:pt idx="3">
                  <c:v>2001 - 2005</c:v>
                </c:pt>
                <c:pt idx="4">
                  <c:v>2006 - 2010</c:v>
                </c:pt>
                <c:pt idx="5">
                  <c:v>2011 - 2015</c:v>
                </c:pt>
                <c:pt idx="6">
                  <c:v>2016 - 2020</c:v>
                </c:pt>
                <c:pt idx="7">
                  <c:v>2021 - 2022</c:v>
                </c:pt>
              </c:strCache>
            </c:strRef>
          </c:cat>
          <c:val>
            <c:numRef>
              <c:f>Planilha1!$C$94:$C$101</c:f>
              <c:numCache>
                <c:formatCode>0.0%</c:formatCode>
                <c:ptCount val="8"/>
                <c:pt idx="0">
                  <c:v>0.0301057770545159</c:v>
                </c:pt>
                <c:pt idx="1">
                  <c:v>0.0203417412530513</c:v>
                </c:pt>
                <c:pt idx="2">
                  <c:v>0.0301057770545159</c:v>
                </c:pt>
                <c:pt idx="3">
                  <c:v>0.0455655004068348</c:v>
                </c:pt>
                <c:pt idx="4">
                  <c:v>0.080553295362083</c:v>
                </c:pt>
                <c:pt idx="5">
                  <c:v>0.142392188771359</c:v>
                </c:pt>
                <c:pt idx="6">
                  <c:v>0.378356387306753</c:v>
                </c:pt>
                <c:pt idx="7">
                  <c:v>0.272579332790887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20288"/>
        <c:axId val="356711552"/>
      </c:barChart>
      <c:catAx>
        <c:axId val="3567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11552"/>
        <c:crosses val="autoZero"/>
        <c:auto val="1"/>
        <c:lblAlgn val="ctr"/>
        <c:lblOffset val="100"/>
        <c:noMultiLvlLbl val="0"/>
      </c:catAx>
      <c:valAx>
        <c:axId val="35671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equipamento de gastronomia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7536157103853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4525250817636"/>
          <c:y val="0.103395445258265"/>
          <c:w val="0.779522171619547"/>
          <c:h val="0.8843415817332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Planilha1!$A$31:$A$48</c:f>
              <c:strCache>
                <c:ptCount val="18"/>
                <c:pt idx="0">
                  <c:v>Tapiocaria</c:v>
                </c:pt>
                <c:pt idx="1">
                  <c:v>Pastelaria</c:v>
                </c:pt>
                <c:pt idx="2">
                  <c:v>Chocolateria</c:v>
                </c:pt>
                <c:pt idx="3">
                  <c:v>Bistrô</c:v>
                </c:pt>
                <c:pt idx="4">
                  <c:v>Hamburgueria</c:v>
                </c:pt>
                <c:pt idx="5">
                  <c:v>Cervejaria</c:v>
                </c:pt>
                <c:pt idx="6">
                  <c:v>Açaiteria</c:v>
                </c:pt>
                <c:pt idx="7">
                  <c:v>Padaria</c:v>
                </c:pt>
                <c:pt idx="8">
                  <c:v>Conveniência</c:v>
                </c:pt>
                <c:pt idx="9">
                  <c:v>Pizzaria</c:v>
                </c:pt>
                <c:pt idx="10">
                  <c:v>Sorveteria</c:v>
                </c:pt>
                <c:pt idx="11">
                  <c:v>Confeitaria/Doceria</c:v>
                </c:pt>
                <c:pt idx="12">
                  <c:v>Food Truck/Trailer</c:v>
                </c:pt>
                <c:pt idx="13">
                  <c:v>Quiosque/Barraca</c:v>
                </c:pt>
                <c:pt idx="14">
                  <c:v>Café</c:v>
                </c:pt>
                <c:pt idx="15">
                  <c:v>Bar</c:v>
                </c:pt>
                <c:pt idx="16">
                  <c:v>Lanchonete</c:v>
                </c:pt>
                <c:pt idx="17">
                  <c:v>Restaurante</c:v>
                </c:pt>
              </c:strCache>
            </c:strRef>
          </c:cat>
          <c:val>
            <c:numRef>
              <c:f>Planilha1!$C$31:$C$48</c:f>
              <c:numCache>
                <c:formatCode>0.0%</c:formatCode>
                <c:ptCount val="18"/>
                <c:pt idx="0">
                  <c:v>0.00146842878120411</c:v>
                </c:pt>
                <c:pt idx="1">
                  <c:v>0.00293685756240822</c:v>
                </c:pt>
                <c:pt idx="2">
                  <c:v>0.00807635829662261</c:v>
                </c:pt>
                <c:pt idx="3">
                  <c:v>0.0102790014684288</c:v>
                </c:pt>
                <c:pt idx="4">
                  <c:v>0.0161527165932452</c:v>
                </c:pt>
                <c:pt idx="5">
                  <c:v>0.0183553597650514</c:v>
                </c:pt>
                <c:pt idx="6">
                  <c:v>0.0198237885462555</c:v>
                </c:pt>
                <c:pt idx="7">
                  <c:v>0.025697503671072</c:v>
                </c:pt>
                <c:pt idx="8">
                  <c:v>0.026431718061674</c:v>
                </c:pt>
                <c:pt idx="9">
                  <c:v>0.0425844346549192</c:v>
                </c:pt>
                <c:pt idx="10">
                  <c:v>0.0433186490455213</c:v>
                </c:pt>
                <c:pt idx="11">
                  <c:v>0.0506607929515418</c:v>
                </c:pt>
                <c:pt idx="12">
                  <c:v>0.0741556534508076</c:v>
                </c:pt>
                <c:pt idx="13">
                  <c:v>0.0763582966226138</c:v>
                </c:pt>
                <c:pt idx="14">
                  <c:v>0.0770925110132159</c:v>
                </c:pt>
                <c:pt idx="15">
                  <c:v>0.134361233480176</c:v>
                </c:pt>
                <c:pt idx="16">
                  <c:v>0.161527165932452</c:v>
                </c:pt>
                <c:pt idx="17">
                  <c:v>0.345814977973568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Redes sociais utilizadas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7730459027011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6565771579778"/>
          <c:y val="0.10303258967629"/>
          <c:w val="0.797010975958056"/>
          <c:h val="0.8969674103237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Planilha1!$A$112:$A$118</c:f>
              <c:strCache>
                <c:ptCount val="7"/>
                <c:pt idx="0">
                  <c:v>Não possui</c:v>
                </c:pt>
                <c:pt idx="1">
                  <c:v>LinkedIn</c:v>
                </c:pt>
                <c:pt idx="2">
                  <c:v>Twitter</c:v>
                </c:pt>
                <c:pt idx="3">
                  <c:v>Tik Tok</c:v>
                </c:pt>
                <c:pt idx="4">
                  <c:v>Site da empresa</c:v>
                </c:pt>
                <c:pt idx="5">
                  <c:v>Facebook</c:v>
                </c:pt>
                <c:pt idx="6">
                  <c:v>Instagram</c:v>
                </c:pt>
              </c:strCache>
            </c:strRef>
          </c:cat>
          <c:val>
            <c:numRef>
              <c:f>Planilha1!$C$112:$C$118</c:f>
              <c:numCache>
                <c:formatCode>0.0%</c:formatCode>
                <c:ptCount val="7"/>
                <c:pt idx="0">
                  <c:v>0.189121338912134</c:v>
                </c:pt>
                <c:pt idx="1">
                  <c:v>0.00167364016736402</c:v>
                </c:pt>
                <c:pt idx="2">
                  <c:v>0.00418410041841004</c:v>
                </c:pt>
                <c:pt idx="3">
                  <c:v>0.00418410041841004</c:v>
                </c:pt>
                <c:pt idx="4">
                  <c:v>0.0518828451882845</c:v>
                </c:pt>
                <c:pt idx="5">
                  <c:v>0.125523012552301</c:v>
                </c:pt>
                <c:pt idx="6">
                  <c:v>0.805020920502092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Porte da empresa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430709130947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Planilha1!$A$46:$A$50</c:f>
              <c:strCache>
                <c:ptCount val="5"/>
                <c:pt idx="0">
                  <c:v>Microempreendedor Individual - MEI (Até R$ 81 mil)</c:v>
                </c:pt>
                <c:pt idx="1">
                  <c:v>Microempresa - ME (R$ Até R$ 360 mil)</c:v>
                </c:pt>
                <c:pt idx="2">
                  <c:v>Empresa de Pequeno Porte - EPP (De R$ 360 mil até R$ 4,8 milhõe</c:v>
                </c:pt>
                <c:pt idx="3">
                  <c:v>Empresa de Médio Porte - EMP (De 4,8 milhões até R$ 48 milhões)</c:v>
                </c:pt>
                <c:pt idx="4">
                  <c:v>Empresa de Grande Porte - EGP (Acima de R$ 48 milhões)</c:v>
                </c:pt>
              </c:strCache>
            </c:strRef>
          </c:cat>
          <c:val>
            <c:numRef>
              <c:f>Planilha1!$C$46:$C$50</c:f>
              <c:numCache>
                <c:formatCode>0.0%</c:formatCode>
                <c:ptCount val="5"/>
                <c:pt idx="0">
                  <c:v>0.127450980392157</c:v>
                </c:pt>
                <c:pt idx="1">
                  <c:v>0.480392156862745</c:v>
                </c:pt>
                <c:pt idx="2">
                  <c:v>0.200980392156863</c:v>
                </c:pt>
                <c:pt idx="3">
                  <c:v>0.17156862745098</c:v>
                </c:pt>
                <c:pt idx="4">
                  <c:v>0.0196078431372549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Horário de funcionamento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1125578203229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Planilha1!$A$123:$A$126</c:f>
              <c:strCache>
                <c:ptCount val="4"/>
                <c:pt idx="0">
                  <c:v>Matutino ou Manhã: 6h às 11h 59min</c:v>
                </c:pt>
                <c:pt idx="1">
                  <c:v>Vespertino ou Tarde: 12h (meio-dia) às 17h 59min</c:v>
                </c:pt>
                <c:pt idx="2">
                  <c:v>Noite ou Noturno: 18h às 23h 53min</c:v>
                </c:pt>
                <c:pt idx="3">
                  <c:v>Madrugada ou Sembrol: 0h (meia-noite) às 5h 59min</c:v>
                </c:pt>
              </c:strCache>
            </c:strRef>
          </c:cat>
          <c:val>
            <c:numRef>
              <c:f>Planilha1!$C$123:$C$126</c:f>
              <c:numCache>
                <c:formatCode>0.0%</c:formatCode>
                <c:ptCount val="4"/>
                <c:pt idx="0">
                  <c:v>0.609798775153106</c:v>
                </c:pt>
                <c:pt idx="1">
                  <c:v>0.869641294838145</c:v>
                </c:pt>
                <c:pt idx="2">
                  <c:v>0.719160104986877</c:v>
                </c:pt>
                <c:pt idx="3">
                  <c:v>0.0761154855643045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463360"/>
        <c:axId val="389447552"/>
      </c:barChart>
      <c:catAx>
        <c:axId val="3894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47552"/>
        <c:crosses val="autoZero"/>
        <c:auto val="1"/>
        <c:lblAlgn val="ctr"/>
        <c:lblOffset val="100"/>
        <c:noMultiLvlLbl val="0"/>
      </c:catAx>
      <c:valAx>
        <c:axId val="38944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Adaptação para PCD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321526684164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424321959755"/>
          <c:y val="0.201192303162791"/>
          <c:w val="0.354291557305337"/>
          <c:h val="0.745164635178602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Planilha1!$A$142:$A$143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Planilha1!$C$142:$C$143</c:f>
              <c:numCache>
                <c:formatCode>0.0%</c:formatCode>
                <c:ptCount val="2"/>
                <c:pt idx="0">
                  <c:v>0.595197255574614</c:v>
                </c:pt>
                <c:pt idx="1">
                  <c:v>0.404802744425386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Adaptação para PCD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624095057844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5640386226513"/>
          <c:y val="0.0811161886014248"/>
          <c:w val="0.756917927357122"/>
          <c:h val="0.9072548743907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Planilha1!$A$382:$A$401</c:f>
              <c:strCache>
                <c:ptCount val="20"/>
                <c:pt idx="0">
                  <c:v>Placa em Braille</c:v>
                </c:pt>
                <c:pt idx="1">
                  <c:v>Iluminação</c:v>
                </c:pt>
                <c:pt idx="2">
                  <c:v>Cadeira de roda</c:v>
                </c:pt>
                <c:pt idx="3">
                  <c:v>Plataforma</c:v>
                </c:pt>
                <c:pt idx="4">
                  <c:v>Calçada</c:v>
                </c:pt>
                <c:pt idx="5">
                  <c:v>Escada rolante</c:v>
                </c:pt>
                <c:pt idx="6">
                  <c:v>Cadeira</c:v>
                </c:pt>
                <c:pt idx="7">
                  <c:v>Sinalização</c:v>
                </c:pt>
                <c:pt idx="8">
                  <c:v>Cardápio em Braille</c:v>
                </c:pt>
                <c:pt idx="9">
                  <c:v>Caixa</c:v>
                </c:pt>
                <c:pt idx="10">
                  <c:v>Mesa</c:v>
                </c:pt>
                <c:pt idx="11">
                  <c:v>Espaço físico</c:v>
                </c:pt>
                <c:pt idx="12">
                  <c:v>Corrimão</c:v>
                </c:pt>
                <c:pt idx="13">
                  <c:v>Bancada</c:v>
                </c:pt>
                <c:pt idx="14">
                  <c:v>Porta</c:v>
                </c:pt>
                <c:pt idx="15">
                  <c:v>Elevador</c:v>
                </c:pt>
                <c:pt idx="16">
                  <c:v>Acessibilidade</c:v>
                </c:pt>
                <c:pt idx="17">
                  <c:v>Estacionamento</c:v>
                </c:pt>
                <c:pt idx="18">
                  <c:v>Banheiro adaptados</c:v>
                </c:pt>
                <c:pt idx="19">
                  <c:v>Rampa</c:v>
                </c:pt>
              </c:strCache>
            </c:strRef>
          </c:cat>
          <c:val>
            <c:numRef>
              <c:f>Planilha1!$C$382:$C$401</c:f>
              <c:numCache>
                <c:formatCode>0.0%</c:formatCode>
                <c:ptCount val="20"/>
                <c:pt idx="0">
                  <c:v>0.00144092219020173</c:v>
                </c:pt>
                <c:pt idx="1">
                  <c:v>0.00144092219020173</c:v>
                </c:pt>
                <c:pt idx="2">
                  <c:v>0.00288184438040346</c:v>
                </c:pt>
                <c:pt idx="3">
                  <c:v>0.00288184438040346</c:v>
                </c:pt>
                <c:pt idx="4">
                  <c:v>0.00288184438040346</c:v>
                </c:pt>
                <c:pt idx="5">
                  <c:v>0.00432276657060519</c:v>
                </c:pt>
                <c:pt idx="6">
                  <c:v>0.00432276657060519</c:v>
                </c:pt>
                <c:pt idx="7">
                  <c:v>0.00576368876080692</c:v>
                </c:pt>
                <c:pt idx="8">
                  <c:v>0.00864553314121038</c:v>
                </c:pt>
                <c:pt idx="9">
                  <c:v>0.0100864553314121</c:v>
                </c:pt>
                <c:pt idx="10">
                  <c:v>0.0129682997118156</c:v>
                </c:pt>
                <c:pt idx="11">
                  <c:v>0.0129682997118156</c:v>
                </c:pt>
                <c:pt idx="12">
                  <c:v>0.0144092219020173</c:v>
                </c:pt>
                <c:pt idx="13">
                  <c:v>0.0201729106628242</c:v>
                </c:pt>
                <c:pt idx="14">
                  <c:v>0.0302593659942363</c:v>
                </c:pt>
                <c:pt idx="15">
                  <c:v>0.0331412103746398</c:v>
                </c:pt>
                <c:pt idx="16">
                  <c:v>0.0417867435158501</c:v>
                </c:pt>
                <c:pt idx="17">
                  <c:v>0.0576368876080692</c:v>
                </c:pt>
                <c:pt idx="18">
                  <c:v>0.569164265129683</c:v>
                </c:pt>
                <c:pt idx="19">
                  <c:v>0.780979827089337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Taxa de ocupação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8705934726357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Planilha1!$B$170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Planilha1!$A$171:$A$182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Planilha1!$B$171:$B$182</c:f>
              <c:numCache>
                <c:formatCode>0.0</c:formatCode>
                <c:ptCount val="12"/>
                <c:pt idx="0">
                  <c:v>61.6622718446602</c:v>
                </c:pt>
                <c:pt idx="1">
                  <c:v>60.8525</c:v>
                </c:pt>
                <c:pt idx="2">
                  <c:v>60.8751120162933</c:v>
                </c:pt>
                <c:pt idx="3">
                  <c:v>60.4644855967078</c:v>
                </c:pt>
                <c:pt idx="4">
                  <c:v>61.8847325102881</c:v>
                </c:pt>
                <c:pt idx="5">
                  <c:v>61.8680040733198</c:v>
                </c:pt>
                <c:pt idx="6">
                  <c:v>65.3565510204082</c:v>
                </c:pt>
                <c:pt idx="7">
                  <c:v>65.1584756097561</c:v>
                </c:pt>
                <c:pt idx="8">
                  <c:v>66.5601619433198</c:v>
                </c:pt>
                <c:pt idx="9">
                  <c:v>73.7579158316633</c:v>
                </c:pt>
                <c:pt idx="10">
                  <c:v>73.102741617357</c:v>
                </c:pt>
                <c:pt idx="11">
                  <c:v>75.3835260115607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Planilha1!$C$170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Planilha1!$A$171:$A$182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Planilha1!$C$171:$C$182</c:f>
              <c:numCache>
                <c:formatCode>0.0</c:formatCode>
                <c:ptCount val="12"/>
                <c:pt idx="0">
                  <c:v>50.0973515248796</c:v>
                </c:pt>
                <c:pt idx="1">
                  <c:v>48.9159259259259</c:v>
                </c:pt>
                <c:pt idx="2">
                  <c:v>47.738976109215</c:v>
                </c:pt>
                <c:pt idx="3">
                  <c:v>48.1995109612142</c:v>
                </c:pt>
                <c:pt idx="4">
                  <c:v>49.2789586776859</c:v>
                </c:pt>
                <c:pt idx="5">
                  <c:v>51.9392332268371</c:v>
                </c:pt>
                <c:pt idx="6">
                  <c:v>54.1902830188679</c:v>
                </c:pt>
                <c:pt idx="7">
                  <c:v>55.4670967741935</c:v>
                </c:pt>
                <c:pt idx="8">
                  <c:v>57.5101051051051</c:v>
                </c:pt>
                <c:pt idx="9">
                  <c:v>60.9380320699708</c:v>
                </c:pt>
                <c:pt idx="10">
                  <c:v>65.2220863309353</c:v>
                </c:pt>
                <c:pt idx="11">
                  <c:v>68.8514425770308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719183"/>
        <c:axId val="244705455"/>
      </c:lineChart>
      <c:catAx>
        <c:axId val="24471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05455"/>
        <c:crosses val="autoZero"/>
        <c:auto val="1"/>
        <c:lblAlgn val="ctr"/>
        <c:lblOffset val="100"/>
        <c:noMultiLvlLbl val="0"/>
      </c:catAx>
      <c:valAx>
        <c:axId val="24470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pt-BR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  <a:endParaRPr lang="pt-B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191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Atendimento em idiomas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1731145627540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378311753584"/>
          <c:y val="0.109329174762246"/>
          <c:w val="0.837873967881674"/>
          <c:h val="0.88634182090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Planilha1!$A$194:$A$202</c:f>
              <c:strCache>
                <c:ptCount val="9"/>
                <c:pt idx="0">
                  <c:v>Libanês</c:v>
                </c:pt>
                <c:pt idx="1">
                  <c:v>Chinês</c:v>
                </c:pt>
                <c:pt idx="2">
                  <c:v>Japonês</c:v>
                </c:pt>
                <c:pt idx="3">
                  <c:v>Mandarim</c:v>
                </c:pt>
                <c:pt idx="4">
                  <c:v>Francês</c:v>
                </c:pt>
                <c:pt idx="5">
                  <c:v>Italiano</c:v>
                </c:pt>
                <c:pt idx="6">
                  <c:v>Espanhol</c:v>
                </c:pt>
                <c:pt idx="7">
                  <c:v>Inglês</c:v>
                </c:pt>
                <c:pt idx="8">
                  <c:v>Não realiza</c:v>
                </c:pt>
              </c:strCache>
            </c:strRef>
          </c:cat>
          <c:val>
            <c:numRef>
              <c:f>Planilha1!$C$194:$C$202</c:f>
              <c:numCache>
                <c:formatCode>0.0%</c:formatCode>
                <c:ptCount val="9"/>
                <c:pt idx="0">
                  <c:v>0.000843170320404722</c:v>
                </c:pt>
                <c:pt idx="1">
                  <c:v>0.000843170320404722</c:v>
                </c:pt>
                <c:pt idx="2">
                  <c:v>0.000843170320404722</c:v>
                </c:pt>
                <c:pt idx="3">
                  <c:v>0.00168634064080944</c:v>
                </c:pt>
                <c:pt idx="4">
                  <c:v>0.0075885328836425</c:v>
                </c:pt>
                <c:pt idx="5">
                  <c:v>0.0118043844856661</c:v>
                </c:pt>
                <c:pt idx="6">
                  <c:v>0.142495784148398</c:v>
                </c:pt>
                <c:pt idx="7">
                  <c:v>0.155143338954469</c:v>
                </c:pt>
                <c:pt idx="8">
                  <c:v>0.763912310286678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serviço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76601838197787"/>
          <c:y val="0.0091617040769583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0293258395704"/>
          <c:y val="0.0973661904263799"/>
          <c:w val="0.793793902970609"/>
          <c:h val="0.902633809573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Planilha1!$A$541:$A$547</c:f>
              <c:strCache>
                <c:ptCount val="7"/>
                <c:pt idx="0">
                  <c:v>Take away</c:v>
                </c:pt>
                <c:pt idx="1">
                  <c:v>Drive Thrur</c:v>
                </c:pt>
                <c:pt idx="2">
                  <c:v>Buffet</c:v>
                </c:pt>
                <c:pt idx="3">
                  <c:v>Por quilo</c:v>
                </c:pt>
                <c:pt idx="4">
                  <c:v>Fast Food</c:v>
                </c:pt>
                <c:pt idx="5">
                  <c:v>Delivery/Entrega</c:v>
                </c:pt>
                <c:pt idx="6">
                  <c:v>A la carte</c:v>
                </c:pt>
              </c:strCache>
            </c:strRef>
          </c:cat>
          <c:val>
            <c:numRef>
              <c:f>Planilha1!$C$541:$C$547</c:f>
              <c:numCache>
                <c:formatCode>0.0%</c:formatCode>
                <c:ptCount val="7"/>
                <c:pt idx="0">
                  <c:v>0.004516711833785</c:v>
                </c:pt>
                <c:pt idx="1">
                  <c:v>0.011743450767841</c:v>
                </c:pt>
                <c:pt idx="2">
                  <c:v>0.115627822944896</c:v>
                </c:pt>
                <c:pt idx="3">
                  <c:v>0.130984643179765</c:v>
                </c:pt>
                <c:pt idx="4">
                  <c:v>0.136404697380307</c:v>
                </c:pt>
                <c:pt idx="5">
                  <c:v>0.530261969286359</c:v>
                </c:pt>
                <c:pt idx="6">
                  <c:v>0.62059620596206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Serviço e equipamento de apoio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5332734338625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8546170877221"/>
          <c:y val="0.0572164151780807"/>
          <c:w val="0.695219629265874"/>
          <c:h val="0.91969132073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Planilha1!$A$428:$A$458</c:f>
              <c:strCache>
                <c:ptCount val="31"/>
                <c:pt idx="0">
                  <c:v>Atendimento em libra</c:v>
                </c:pt>
                <c:pt idx="1">
                  <c:v>Autoatendimento digital</c:v>
                </c:pt>
                <c:pt idx="2">
                  <c:v>Banco 24 horas</c:v>
                </c:pt>
                <c:pt idx="3">
                  <c:v>Cadeira de Rodas</c:v>
                </c:pt>
                <c:pt idx="4">
                  <c:v>Campanhia de atendimento</c:v>
                </c:pt>
                <c:pt idx="5">
                  <c:v>Cardápio Diário</c:v>
                </c:pt>
                <c:pt idx="6">
                  <c:v>Cartão de fidelidade</c:v>
                </c:pt>
                <c:pt idx="7">
                  <c:v>Fraldário</c:v>
                </c:pt>
                <c:pt idx="8">
                  <c:v>Mesa para reunião</c:v>
                </c:pt>
                <c:pt idx="9">
                  <c:v>Recreação</c:v>
                </c:pt>
                <c:pt idx="10">
                  <c:v>SHOPPING</c:v>
                </c:pt>
                <c:pt idx="11">
                  <c:v>Tablet para pedidos</c:v>
                </c:pt>
                <c:pt idx="12">
                  <c:v>Local de jogos</c:v>
                </c:pt>
                <c:pt idx="13">
                  <c:v>QR CODE</c:v>
                </c:pt>
                <c:pt idx="14">
                  <c:v>Televisão</c:v>
                </c:pt>
                <c:pt idx="15">
                  <c:v>Delivery</c:v>
                </c:pt>
                <c:pt idx="16">
                  <c:v>Cardápio digital</c:v>
                </c:pt>
                <c:pt idx="17">
                  <c:v>Manobrista</c:v>
                </c:pt>
                <c:pt idx="18">
                  <c:v>TV</c:v>
                </c:pt>
                <c:pt idx="19">
                  <c:v>Cardápio em Braile</c:v>
                </c:pt>
                <c:pt idx="20">
                  <c:v>Recepção/Área de lazer</c:v>
                </c:pt>
                <c:pt idx="21">
                  <c:v>Local isolado para fumante</c:v>
                </c:pt>
                <c:pt idx="22">
                  <c:v>Cardápio Bilíngue</c:v>
                </c:pt>
                <c:pt idx="23">
                  <c:v>Espaço PET</c:v>
                </c:pt>
                <c:pt idx="24">
                  <c:v>Espaço Kids</c:v>
                </c:pt>
                <c:pt idx="25">
                  <c:v>Local para eventos</c:v>
                </c:pt>
                <c:pt idx="26">
                  <c:v>Sanitários adaptados</c:v>
                </c:pt>
                <c:pt idx="27">
                  <c:v>Estacionamento</c:v>
                </c:pt>
                <c:pt idx="28">
                  <c:v>Ar-condicionado</c:v>
                </c:pt>
                <c:pt idx="29">
                  <c:v>Música ambiente</c:v>
                </c:pt>
                <c:pt idx="30">
                  <c:v>Internet</c:v>
                </c:pt>
              </c:strCache>
            </c:strRef>
          </c:cat>
          <c:val>
            <c:numRef>
              <c:f>Planilha1!$C$428:$C$458</c:f>
              <c:numCache>
                <c:formatCode>0.0%</c:formatCode>
                <c:ptCount val="31"/>
                <c:pt idx="0">
                  <c:v>0.000844594594594595</c:v>
                </c:pt>
                <c:pt idx="1">
                  <c:v>0.000844594594594595</c:v>
                </c:pt>
                <c:pt idx="2">
                  <c:v>0.000844594594594595</c:v>
                </c:pt>
                <c:pt idx="3">
                  <c:v>0.000844594594594595</c:v>
                </c:pt>
                <c:pt idx="4">
                  <c:v>0.000844594594594595</c:v>
                </c:pt>
                <c:pt idx="5">
                  <c:v>0.000844594594594595</c:v>
                </c:pt>
                <c:pt idx="6">
                  <c:v>0.000844594594594595</c:v>
                </c:pt>
                <c:pt idx="7">
                  <c:v>0.000844594594594595</c:v>
                </c:pt>
                <c:pt idx="8">
                  <c:v>0.000844594594594595</c:v>
                </c:pt>
                <c:pt idx="9">
                  <c:v>0.000844594594594595</c:v>
                </c:pt>
                <c:pt idx="10">
                  <c:v>0.000844594594594595</c:v>
                </c:pt>
                <c:pt idx="11">
                  <c:v>0.000844594594594595</c:v>
                </c:pt>
                <c:pt idx="12">
                  <c:v>0.00168918918918919</c:v>
                </c:pt>
                <c:pt idx="13">
                  <c:v>0.00168918918918919</c:v>
                </c:pt>
                <c:pt idx="14">
                  <c:v>0.00168918918918919</c:v>
                </c:pt>
                <c:pt idx="15">
                  <c:v>0.00253378378378378</c:v>
                </c:pt>
                <c:pt idx="16">
                  <c:v>0.00422297297297297</c:v>
                </c:pt>
                <c:pt idx="17">
                  <c:v>0.00760135135135135</c:v>
                </c:pt>
                <c:pt idx="18">
                  <c:v>0.0143581081081081</c:v>
                </c:pt>
                <c:pt idx="19">
                  <c:v>0.0489864864864865</c:v>
                </c:pt>
                <c:pt idx="20">
                  <c:v>0.0523648648648649</c:v>
                </c:pt>
                <c:pt idx="21">
                  <c:v>0.0658783783783784</c:v>
                </c:pt>
                <c:pt idx="22">
                  <c:v>0.0709459459459459</c:v>
                </c:pt>
                <c:pt idx="23">
                  <c:v>0.120777027027027</c:v>
                </c:pt>
                <c:pt idx="24">
                  <c:v>0.121621621621622</c:v>
                </c:pt>
                <c:pt idx="25">
                  <c:v>0.168918918918919</c:v>
                </c:pt>
                <c:pt idx="26">
                  <c:v>0.408783783783784</c:v>
                </c:pt>
                <c:pt idx="27">
                  <c:v>0.418074324324324</c:v>
                </c:pt>
                <c:pt idx="28">
                  <c:v>0.421452702702703</c:v>
                </c:pt>
                <c:pt idx="29">
                  <c:v>0.580236486486487</c:v>
                </c:pt>
                <c:pt idx="30">
                  <c:v>0.727195945945946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culinária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8708564850098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7980230219078"/>
          <c:y val="0.0740497740273569"/>
          <c:w val="0.729615185712198"/>
          <c:h val="0.91062631850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Planilha1!$A$501:$A$525</c:f>
              <c:strCache>
                <c:ptCount val="25"/>
                <c:pt idx="0">
                  <c:v>Asiática</c:v>
                </c:pt>
                <c:pt idx="1">
                  <c:v>Tailandesa</c:v>
                </c:pt>
                <c:pt idx="2">
                  <c:v>Afetiva</c:v>
                </c:pt>
                <c:pt idx="3">
                  <c:v>Artesanal</c:v>
                </c:pt>
                <c:pt idx="4">
                  <c:v>Australiana</c:v>
                </c:pt>
                <c:pt idx="5">
                  <c:v>Britânica</c:v>
                </c:pt>
                <c:pt idx="6">
                  <c:v>Havaiana</c:v>
                </c:pt>
                <c:pt idx="7">
                  <c:v>Libanês</c:v>
                </c:pt>
                <c:pt idx="8">
                  <c:v>Romênia</c:v>
                </c:pt>
                <c:pt idx="9">
                  <c:v>Francesa</c:v>
                </c:pt>
                <c:pt idx="10">
                  <c:v>Alimentação saudável</c:v>
                </c:pt>
                <c:pt idx="11">
                  <c:v>Argentina</c:v>
                </c:pt>
                <c:pt idx="12">
                  <c:v>Espanhola</c:v>
                </c:pt>
                <c:pt idx="13">
                  <c:v>Mexicana</c:v>
                </c:pt>
                <c:pt idx="14">
                  <c:v>Mediterranea</c:v>
                </c:pt>
                <c:pt idx="15">
                  <c:v>Portuguesa</c:v>
                </c:pt>
                <c:pt idx="16">
                  <c:v>Alemã</c:v>
                </c:pt>
                <c:pt idx="17">
                  <c:v>Árabe</c:v>
                </c:pt>
                <c:pt idx="18">
                  <c:v>Americana</c:v>
                </c:pt>
                <c:pt idx="19">
                  <c:v>Francesa</c:v>
                </c:pt>
                <c:pt idx="20">
                  <c:v>Chinesa</c:v>
                </c:pt>
                <c:pt idx="21">
                  <c:v>Contemporânea</c:v>
                </c:pt>
                <c:pt idx="22">
                  <c:v>Japonesa</c:v>
                </c:pt>
                <c:pt idx="23">
                  <c:v>Italiana</c:v>
                </c:pt>
                <c:pt idx="24">
                  <c:v>Brasileira</c:v>
                </c:pt>
              </c:strCache>
            </c:strRef>
          </c:cat>
          <c:val>
            <c:numRef>
              <c:f>Planilha1!$C$501:$C$525</c:f>
              <c:numCache>
                <c:formatCode>0.0%</c:formatCode>
                <c:ptCount val="25"/>
                <c:pt idx="0">
                  <c:v>0.000843881856540084</c:v>
                </c:pt>
                <c:pt idx="1">
                  <c:v>0.000843881856540084</c:v>
                </c:pt>
                <c:pt idx="2">
                  <c:v>0.000843881856540084</c:v>
                </c:pt>
                <c:pt idx="3">
                  <c:v>0.000843881856540084</c:v>
                </c:pt>
                <c:pt idx="4">
                  <c:v>0.000843881856540084</c:v>
                </c:pt>
                <c:pt idx="5">
                  <c:v>0.000843881856540084</c:v>
                </c:pt>
                <c:pt idx="6">
                  <c:v>0.000843881856540084</c:v>
                </c:pt>
                <c:pt idx="7">
                  <c:v>0.000843881856540084</c:v>
                </c:pt>
                <c:pt idx="8">
                  <c:v>0.000843881856540084</c:v>
                </c:pt>
                <c:pt idx="9">
                  <c:v>0.00168776371308017</c:v>
                </c:pt>
                <c:pt idx="10">
                  <c:v>0.00337552742616034</c:v>
                </c:pt>
                <c:pt idx="11">
                  <c:v>0.00421940928270042</c:v>
                </c:pt>
                <c:pt idx="12">
                  <c:v>0.00421940928270042</c:v>
                </c:pt>
                <c:pt idx="13">
                  <c:v>0.00421940928270042</c:v>
                </c:pt>
                <c:pt idx="14">
                  <c:v>0.00421940928270042</c:v>
                </c:pt>
                <c:pt idx="15">
                  <c:v>0.00421940928270042</c:v>
                </c:pt>
                <c:pt idx="16">
                  <c:v>0.00590717299578059</c:v>
                </c:pt>
                <c:pt idx="17">
                  <c:v>0.00843881856540084</c:v>
                </c:pt>
                <c:pt idx="18">
                  <c:v>0.0118143459915612</c:v>
                </c:pt>
                <c:pt idx="19">
                  <c:v>0.0143459915611814</c:v>
                </c:pt>
                <c:pt idx="20">
                  <c:v>0.0210970464135021</c:v>
                </c:pt>
                <c:pt idx="21">
                  <c:v>0.0236286919831224</c:v>
                </c:pt>
                <c:pt idx="22">
                  <c:v>0.029535864978903</c:v>
                </c:pt>
                <c:pt idx="23">
                  <c:v>0.0835443037974684</c:v>
                </c:pt>
                <c:pt idx="24">
                  <c:v>0.859915611814346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culinária brasileira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8497572990429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7082675540591"/>
          <c:y val="0.114889347048889"/>
          <c:w val="0.772917324459409"/>
          <c:h val="0.8701851161362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Planilha1!$A$532:$A$536</c:f>
              <c:strCache>
                <c:ptCount val="5"/>
                <c:pt idx="0">
                  <c:v>Baiana</c:v>
                </c:pt>
                <c:pt idx="1">
                  <c:v>Gaúcha</c:v>
                </c:pt>
                <c:pt idx="2">
                  <c:v>Mineira</c:v>
                </c:pt>
                <c:pt idx="3">
                  <c:v>Paulista</c:v>
                </c:pt>
                <c:pt idx="4">
                  <c:v>Nordestina</c:v>
                </c:pt>
              </c:strCache>
            </c:strRef>
          </c:cat>
          <c:val>
            <c:numRef>
              <c:f>Planilha1!$C$532:$C$536</c:f>
              <c:numCache>
                <c:formatCode>0.0%</c:formatCode>
                <c:ptCount val="5"/>
                <c:pt idx="0">
                  <c:v>0.0173410404624277</c:v>
                </c:pt>
                <c:pt idx="1">
                  <c:v>0.023121387283237</c:v>
                </c:pt>
                <c:pt idx="2">
                  <c:v>0.0346820809248555</c:v>
                </c:pt>
                <c:pt idx="3">
                  <c:v>0.0416184971098266</c:v>
                </c:pt>
                <c:pt idx="4">
                  <c:v>0.952601156069364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Práticas de sustentabilidade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0547890398082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393879312555"/>
          <c:y val="0.0751638076490439"/>
          <c:w val="0.52606120687445"/>
          <c:h val="0.8920980971128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Planilha1!$A$208:$A$225</c:f>
              <c:strCache>
                <c:ptCount val="18"/>
                <c:pt idx="0">
                  <c:v>Não desenvolve prática de sustentabilidade</c:v>
                </c:pt>
                <c:pt idx="1">
                  <c:v>Coletores de esgotos</c:v>
                </c:pt>
                <c:pt idx="2">
                  <c:v>Coleta de óleo</c:v>
                </c:pt>
                <c:pt idx="3">
                  <c:v>Placa para aquecimeno de água</c:v>
                </c:pt>
                <c:pt idx="4">
                  <c:v>Reaproveitamento de produtos</c:v>
                </c:pt>
                <c:pt idx="5">
                  <c:v>Uso de óleo vegetal</c:v>
                </c:pt>
                <c:pt idx="6">
                  <c:v>Usa lenha ecologica</c:v>
                </c:pt>
                <c:pt idx="7">
                  <c:v>Embalagem biodegradáveis</c:v>
                </c:pt>
                <c:pt idx="8">
                  <c:v>Faz entrega de bicicleta</c:v>
                </c:pt>
                <c:pt idx="9">
                  <c:v>Contrata profissional PCD</c:v>
                </c:pt>
                <c:pt idx="10">
                  <c:v>Faz uso de energia solar</c:v>
                </c:pt>
                <c:pt idx="11">
                  <c:v>Cuidados ambientais na seleção de fornecedores</c:v>
                </c:pt>
                <c:pt idx="12">
                  <c:v>Faz reciclagem</c:v>
                </c:pt>
                <c:pt idx="13">
                  <c:v>Economia de água</c:v>
                </c:pt>
                <c:pt idx="14">
                  <c:v>Redução de desperdício</c:v>
                </c:pt>
                <c:pt idx="15">
                  <c:v>Compra alimentos produzidos na região</c:v>
                </c:pt>
                <c:pt idx="16">
                  <c:v>Oferece vagas de emprego para pessoas da comunidade</c:v>
                </c:pt>
                <c:pt idx="17">
                  <c:v>Compra de fornecedores locais</c:v>
                </c:pt>
              </c:strCache>
            </c:strRef>
          </c:cat>
          <c:val>
            <c:numRef>
              <c:f>Planilha1!$C$208:$C$225</c:f>
              <c:numCache>
                <c:formatCode>0.0%</c:formatCode>
                <c:ptCount val="18"/>
                <c:pt idx="0">
                  <c:v>0.0909090909090909</c:v>
                </c:pt>
                <c:pt idx="1">
                  <c:v>0.000849617672047579</c:v>
                </c:pt>
                <c:pt idx="2">
                  <c:v>0.000849617672047579</c:v>
                </c:pt>
                <c:pt idx="3">
                  <c:v>0.000849617672047579</c:v>
                </c:pt>
                <c:pt idx="4">
                  <c:v>0.000849617672047579</c:v>
                </c:pt>
                <c:pt idx="5">
                  <c:v>0.000849617672047579</c:v>
                </c:pt>
                <c:pt idx="6">
                  <c:v>0.000849617672047579</c:v>
                </c:pt>
                <c:pt idx="7">
                  <c:v>0.0110450297366185</c:v>
                </c:pt>
                <c:pt idx="8">
                  <c:v>0.0458793542905692</c:v>
                </c:pt>
                <c:pt idx="9">
                  <c:v>0.0671197960917587</c:v>
                </c:pt>
                <c:pt idx="10">
                  <c:v>0.1053525913339</c:v>
                </c:pt>
                <c:pt idx="11">
                  <c:v>0.248088360237893</c:v>
                </c:pt>
                <c:pt idx="12">
                  <c:v>0.272727272727273</c:v>
                </c:pt>
                <c:pt idx="13">
                  <c:v>0.441801189464741</c:v>
                </c:pt>
                <c:pt idx="14">
                  <c:v>0.472387425658454</c:v>
                </c:pt>
                <c:pt idx="15">
                  <c:v>0.474936278674596</c:v>
                </c:pt>
                <c:pt idx="16">
                  <c:v>0.527612574341546</c:v>
                </c:pt>
                <c:pt idx="17">
                  <c:v>0.606627017841971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 err="1"/>
              <a:t>Cadastur</a:t>
            </a:r>
            <a:endParaRPr lang="pt-BR" sz="1250" b="1" dirty="0"/>
          </a:p>
        </c:rich>
      </c:tx>
      <c:layout>
        <c:manualLayout>
          <c:xMode val="edge"/>
          <c:yMode val="edge"/>
          <c:x val="0.425055555555555"/>
          <c:y val="0.005376344086021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5101706036745"/>
          <c:y val="0.168624163914994"/>
          <c:w val="0.401463473315836"/>
          <c:h val="0.777026077385488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Planilha1!$A$92:$A$93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Planilha1!$C$92:$C$93</c:f>
              <c:numCache>
                <c:formatCode>0.0%</c:formatCode>
                <c:ptCount val="2"/>
                <c:pt idx="0">
                  <c:v>0.587878787878788</c:v>
                </c:pt>
                <c:pt idx="1">
                  <c:v>0.412121212121212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Uso de gerador para economia de energia ou queda de energia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15994949011456"/>
          <c:y val="0.01075268817204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2863339620769"/>
          <c:y val="0.289140631614597"/>
          <c:w val="0.569818064122026"/>
          <c:h val="0.683977647955296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234693788276466"/>
                  <c:y val="0.0164935229870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Planilha1!$A$150:$A$151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Planilha1!$C$150:$C$151</c:f>
              <c:numCache>
                <c:formatCode>0.0%</c:formatCode>
                <c:ptCount val="2"/>
                <c:pt idx="0">
                  <c:v>0.088336192109777</c:v>
                </c:pt>
                <c:pt idx="1">
                  <c:v>0.911663807890223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Realiza coleta seletiva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0963888888888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8435039370079"/>
          <c:y val="0.200882228431124"/>
          <c:w val="0.387574584426947"/>
          <c:h val="0.750144356955381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Planilha1!$A$135:$A$136</c:f>
              <c:strCache>
                <c:ptCount val="2"/>
                <c:pt idx="0">
                  <c:v>Realiza</c:v>
                </c:pt>
                <c:pt idx="1">
                  <c:v>Não realiza</c:v>
                </c:pt>
              </c:strCache>
            </c:strRef>
          </c:cat>
          <c:val>
            <c:numRef>
              <c:f>Planilha1!$C$135:$C$136</c:f>
              <c:numCache>
                <c:formatCode>0.0%</c:formatCode>
                <c:ptCount val="2"/>
                <c:pt idx="0">
                  <c:v>0.385077186963979</c:v>
                </c:pt>
                <c:pt idx="1">
                  <c:v>0.614922813036021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/>
              <a:t>Possui empresa contratada para coleta seletiva com certificação ambiental</a:t>
            </a:r>
            <a:endParaRPr lang="pt-BR" sz="1250" b="1" dirty="0"/>
          </a:p>
        </c:rich>
      </c:tx>
      <c:layout>
        <c:manualLayout>
          <c:xMode val="edge"/>
          <c:yMode val="edge"/>
          <c:x val="0.12421522309711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2529527559055"/>
          <c:y val="0.320782744898823"/>
          <c:w val="0.339385608048994"/>
          <c:h val="0.656875370417408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Planilha1!$A$129:$A$130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Planilha1!$C$129:$C$130</c:f>
              <c:numCache>
                <c:formatCode>0.0%</c:formatCode>
                <c:ptCount val="2"/>
                <c:pt idx="0">
                  <c:v>0.732984293193717</c:v>
                </c:pt>
                <c:pt idx="1">
                  <c:v>0.267015706806283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comercialização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21400932216412"/>
          <c:y val="0.01492537313432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Planilha1!$C$195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Planilha1!$A$623:$A$625</c:f>
              <c:strCache>
                <c:ptCount val="3"/>
                <c:pt idx="0">
                  <c:v>Ponto físico</c:v>
                </c:pt>
                <c:pt idx="1">
                  <c:v>Delivery</c:v>
                </c:pt>
                <c:pt idx="2">
                  <c:v>Drive Thur</c:v>
                </c:pt>
              </c:strCache>
            </c:strRef>
          </c:cat>
          <c:val>
            <c:numRef>
              <c:f>Planilha1!$C$623:$C$625</c:f>
              <c:numCache>
                <c:formatCode>0.0%</c:formatCode>
                <c:ptCount val="3"/>
                <c:pt idx="0">
                  <c:v>0.972366148531952</c:v>
                </c:pt>
                <c:pt idx="1">
                  <c:v>0.553540587219344</c:v>
                </c:pt>
                <c:pt idx="2">
                  <c:v>0.0336787564766839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serviços digitais utilizados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46788191473716"/>
          <c:y val="0.004037896480820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7221812679265"/>
          <c:y val="0.105167789822759"/>
          <c:w val="0.601939044592291"/>
          <c:h val="0.889856938688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Planilha1!$A$267:$A$276</c:f>
              <c:strCache>
                <c:ptCount val="10"/>
                <c:pt idx="0">
                  <c:v>Não utiliza nenhuma ferramenta</c:v>
                </c:pt>
                <c:pt idx="1">
                  <c:v>Acesso a serviços do governo</c:v>
                </c:pt>
                <c:pt idx="2">
                  <c:v>Reunião/conversa virtual</c:v>
                </c:pt>
                <c:pt idx="3">
                  <c:v>Venda online dos produtos da empresa</c:v>
                </c:pt>
                <c:pt idx="4">
                  <c:v>Compra de insumos e mercadorias</c:v>
                </c:pt>
                <c:pt idx="5">
                  <c:v>Exposição de produtos da empresa</c:v>
                </c:pt>
                <c:pt idx="6">
                  <c:v>Divulgação institucional da empresa</c:v>
                </c:pt>
                <c:pt idx="7">
                  <c:v>Pesquisa de preços/fornecedores</c:v>
                </c:pt>
                <c:pt idx="8">
                  <c:v>Uso do email</c:v>
                </c:pt>
                <c:pt idx="9">
                  <c:v>Acesso a serviços bancários</c:v>
                </c:pt>
              </c:strCache>
            </c:strRef>
          </c:cat>
          <c:val>
            <c:numRef>
              <c:f>Planilha1!$C$267:$C$276</c:f>
              <c:numCache>
                <c:formatCode>0.0%</c:formatCode>
                <c:ptCount val="10"/>
                <c:pt idx="0">
                  <c:v>0.0669491525423729</c:v>
                </c:pt>
                <c:pt idx="1">
                  <c:v>0.166949152542373</c:v>
                </c:pt>
                <c:pt idx="2">
                  <c:v>0.195762711864407</c:v>
                </c:pt>
                <c:pt idx="3">
                  <c:v>0.410169491525424</c:v>
                </c:pt>
                <c:pt idx="4">
                  <c:v>0.488983050847458</c:v>
                </c:pt>
                <c:pt idx="5">
                  <c:v>0.540677966101695</c:v>
                </c:pt>
                <c:pt idx="6">
                  <c:v>0.58135593220339</c:v>
                </c:pt>
                <c:pt idx="7">
                  <c:v>0.624576271186441</c:v>
                </c:pt>
                <c:pt idx="8">
                  <c:v>0.711864406779661</c:v>
                </c:pt>
                <c:pt idx="9">
                  <c:v>0.730508474576271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baseline="0" dirty="0">
                <a:effectLst/>
              </a:rPr>
              <a:t>Principais dificuldades encontradas na condução das atividades (Múltipla Resposta)</a:t>
            </a:r>
            <a:endParaRPr lang="pt-BR" sz="1200" b="1" i="0" baseline="0" dirty="0">
              <a:effectLst/>
            </a:endParaRPr>
          </a:p>
        </c:rich>
      </c:tx>
      <c:layout>
        <c:manualLayout>
          <c:xMode val="edge"/>
          <c:yMode val="edge"/>
          <c:x val="0.11858865264320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13208264312782"/>
          <c:y val="0.0606476326776549"/>
          <c:w val="0.581988661719879"/>
          <c:h val="0.922077059797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Planilha1!$A$227:$A$262</c:f>
              <c:strCache>
                <c:ptCount val="36"/>
                <c:pt idx="0">
                  <c:v>A baixa circulação dos transportes públicos</c:v>
                </c:pt>
                <c:pt idx="1">
                  <c:v>Falta de acessibilidade</c:v>
                </c:pt>
                <c:pt idx="2">
                  <c:v>Burocracia dos Órgãos públicos</c:v>
                </c:pt>
                <c:pt idx="3">
                  <c:v>Burocracia para liberar shows no estabelecimento</c:v>
                </c:pt>
                <c:pt idx="4">
                  <c:v>Custo de insumo</c:v>
                </c:pt>
                <c:pt idx="5">
                  <c:v>Custo de delivery</c:v>
                </c:pt>
                <c:pt idx="6">
                  <c:v>Falta de estrutura</c:v>
                </c:pt>
                <c:pt idx="7">
                  <c:v>Dificuldade para realizar compras</c:v>
                </c:pt>
                <c:pt idx="8">
                  <c:v>Falta de cobertura</c:v>
                </c:pt>
                <c:pt idx="9">
                  <c:v>Fluxo de pessoas</c:v>
                </c:pt>
                <c:pt idx="10">
                  <c:v>Fornecimento de insumos</c:v>
                </c:pt>
                <c:pt idx="11">
                  <c:v>Localização</c:v>
                </c:pt>
                <c:pt idx="12">
                  <c:v>Sustentabilidade</c:v>
                </c:pt>
                <c:pt idx="13">
                  <c:v>Falta de parceria governamental</c:v>
                </c:pt>
                <c:pt idx="14">
                  <c:v>Logística dos fornecedores</c:v>
                </c:pt>
                <c:pt idx="15">
                  <c:v>Sazonalidade do mercado</c:v>
                </c:pt>
                <c:pt idx="16">
                  <c:v>Falta de banheiros</c:v>
                </c:pt>
                <c:pt idx="17">
                  <c:v>Carga tributária elevada</c:v>
                </c:pt>
                <c:pt idx="18">
                  <c:v>Inflação</c:v>
                </c:pt>
                <c:pt idx="19">
                  <c:v>Equipamentos obsoletos</c:v>
                </c:pt>
                <c:pt idx="20">
                  <c:v>Problemas com fiscalização</c:v>
                </c:pt>
                <c:pt idx="21">
                  <c:v>Comercialização</c:v>
                </c:pt>
                <c:pt idx="22">
                  <c:v>Desconhecimento de mercado</c:v>
                </c:pt>
                <c:pt idx="23">
                  <c:v>Embalagem</c:v>
                </c:pt>
                <c:pt idx="24">
                  <c:v>Instalações inadequadas</c:v>
                </c:pt>
                <c:pt idx="25">
                  <c:v>Falta de conhecimentos gerenciais</c:v>
                </c:pt>
                <c:pt idx="26">
                  <c:v>Acesso a tecnologia de ponta</c:v>
                </c:pt>
                <c:pt idx="27">
                  <c:v>Endividamento bancário</c:v>
                </c:pt>
                <c:pt idx="28">
                  <c:v>Falta de crédito bancário</c:v>
                </c:pt>
                <c:pt idx="29">
                  <c:v>Competitividade/concorrência</c:v>
                </c:pt>
                <c:pt idx="30">
                  <c:v>Aquisição de matéria-prima</c:v>
                </c:pt>
                <c:pt idx="31">
                  <c:v>Falta de capital de giro</c:v>
                </c:pt>
                <c:pt idx="32">
                  <c:v>Divulgação/Marketing</c:v>
                </c:pt>
                <c:pt idx="33">
                  <c:v>Mão de obra qualificada</c:v>
                </c:pt>
                <c:pt idx="34">
                  <c:v>Falta de clientes</c:v>
                </c:pt>
                <c:pt idx="35">
                  <c:v>Pandemia COVID 19</c:v>
                </c:pt>
              </c:strCache>
            </c:strRef>
          </c:cat>
          <c:val>
            <c:numRef>
              <c:f>Planilha1!$C$227:$C$262</c:f>
              <c:numCache>
                <c:formatCode>0.0%</c:formatCode>
                <c:ptCount val="36"/>
                <c:pt idx="0">
                  <c:v>0.000850340136054422</c:v>
                </c:pt>
                <c:pt idx="1">
                  <c:v>0.000850340136054422</c:v>
                </c:pt>
                <c:pt idx="2">
                  <c:v>0.000850340136054422</c:v>
                </c:pt>
                <c:pt idx="3">
                  <c:v>0.000850340136054422</c:v>
                </c:pt>
                <c:pt idx="4">
                  <c:v>0.000850340136054422</c:v>
                </c:pt>
                <c:pt idx="5">
                  <c:v>0.000850340136054422</c:v>
                </c:pt>
                <c:pt idx="6">
                  <c:v>0.000850340136054422</c:v>
                </c:pt>
                <c:pt idx="7">
                  <c:v>0.000850340136054422</c:v>
                </c:pt>
                <c:pt idx="8">
                  <c:v>0.000850340136054422</c:v>
                </c:pt>
                <c:pt idx="9">
                  <c:v>0.000850340136054422</c:v>
                </c:pt>
                <c:pt idx="10">
                  <c:v>0.000850340136054422</c:v>
                </c:pt>
                <c:pt idx="11">
                  <c:v>0.000850340136054422</c:v>
                </c:pt>
                <c:pt idx="12">
                  <c:v>0.000850340136054422</c:v>
                </c:pt>
                <c:pt idx="13">
                  <c:v>0.00170068027210884</c:v>
                </c:pt>
                <c:pt idx="14">
                  <c:v>0.00170068027210884</c:v>
                </c:pt>
                <c:pt idx="15">
                  <c:v>0.00170068027210884</c:v>
                </c:pt>
                <c:pt idx="16">
                  <c:v>0.00425170068027211</c:v>
                </c:pt>
                <c:pt idx="17">
                  <c:v>0.00680272108843537</c:v>
                </c:pt>
                <c:pt idx="18">
                  <c:v>0.0102040816326531</c:v>
                </c:pt>
                <c:pt idx="19">
                  <c:v>0.0136054421768707</c:v>
                </c:pt>
                <c:pt idx="20">
                  <c:v>0.0136054421768707</c:v>
                </c:pt>
                <c:pt idx="21">
                  <c:v>0.0212585034013605</c:v>
                </c:pt>
                <c:pt idx="22">
                  <c:v>0.0297619047619048</c:v>
                </c:pt>
                <c:pt idx="23">
                  <c:v>0.0340136054421769</c:v>
                </c:pt>
                <c:pt idx="24">
                  <c:v>0.0399659863945578</c:v>
                </c:pt>
                <c:pt idx="25">
                  <c:v>0.0510204081632653</c:v>
                </c:pt>
                <c:pt idx="26">
                  <c:v>0.0510204081632653</c:v>
                </c:pt>
                <c:pt idx="27">
                  <c:v>0.054421768707483</c:v>
                </c:pt>
                <c:pt idx="28">
                  <c:v>0.123299319727891</c:v>
                </c:pt>
                <c:pt idx="29">
                  <c:v>0.136054421768707</c:v>
                </c:pt>
                <c:pt idx="30">
                  <c:v>0.152210884353741</c:v>
                </c:pt>
                <c:pt idx="31">
                  <c:v>0.212585034013605</c:v>
                </c:pt>
                <c:pt idx="32">
                  <c:v>0.237244897959184</c:v>
                </c:pt>
                <c:pt idx="33">
                  <c:v>0.240646258503401</c:v>
                </c:pt>
                <c:pt idx="34">
                  <c:v>0.288265306122449</c:v>
                </c:pt>
                <c:pt idx="35">
                  <c:v>0.481292517006803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Gráfico 27: Documentações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0206937404648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0048068946228"/>
          <c:y val="0.110721588905864"/>
          <c:w val="0.456604549958046"/>
          <c:h val="0.8843032867160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Planilha1!$A$457:$A$462</c:f>
              <c:strCache>
                <c:ptCount val="6"/>
                <c:pt idx="0">
                  <c:v>PPRA - Programa de Prevenção de Riscos Ambientais</c:v>
                </c:pt>
                <c:pt idx="1">
                  <c:v>PCMSO - Programa de Controle Médico e Saúde Ocupacional</c:v>
                </c:pt>
                <c:pt idx="2">
                  <c:v>Licença e projeto de combate a incêndio</c:v>
                </c:pt>
                <c:pt idx="3">
                  <c:v>Licenciamento ambiental</c:v>
                </c:pt>
                <c:pt idx="4">
                  <c:v>Alvará sanitário para a produção de alimentos</c:v>
                </c:pt>
                <c:pt idx="5">
                  <c:v>Alvará de funcionamento</c:v>
                </c:pt>
              </c:strCache>
            </c:strRef>
          </c:cat>
          <c:val>
            <c:numRef>
              <c:f>Planilha1!$C$457:$C$462</c:f>
              <c:numCache>
                <c:formatCode>0.0%</c:formatCode>
                <c:ptCount val="6"/>
                <c:pt idx="0">
                  <c:v>0.323979591836735</c:v>
                </c:pt>
                <c:pt idx="1">
                  <c:v>0.375</c:v>
                </c:pt>
                <c:pt idx="2">
                  <c:v>0.454081632653061</c:v>
                </c:pt>
                <c:pt idx="3">
                  <c:v>0.462585034013605</c:v>
                </c:pt>
                <c:pt idx="4">
                  <c:v>0.666666666666667</c:v>
                </c:pt>
                <c:pt idx="5">
                  <c:v>0.931972789115646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Alvará de funcionamento está atualizado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95576334208224"/>
          <c:y val="0.01057272536554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000689851268591426"/>
                  <c:y val="0.01386733643910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Planilha1!$A$337:$A$338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Planilha1!$C$337:$C$338</c:f>
              <c:numCache>
                <c:formatCode>0.0%</c:formatCode>
                <c:ptCount val="2"/>
                <c:pt idx="0">
                  <c:v>0.910798122065728</c:v>
                </c:pt>
                <c:pt idx="1">
                  <c:v>0.0892018779342723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baseline="0" dirty="0">
                <a:effectLst/>
              </a:rPr>
              <a:t>Gráfico 29: Demandas necessárias através das quais o SEBRAE-RN poderia contribuir para o desenvolvimento de sua empresa (Múltipla Resposta) </a:t>
            </a:r>
            <a:endParaRPr lang="pt-BR" sz="1200" b="1" i="0" baseline="0" dirty="0">
              <a:effectLst/>
            </a:endParaRPr>
          </a:p>
        </c:rich>
      </c:tx>
      <c:layout>
        <c:manualLayout>
          <c:xMode val="edge"/>
          <c:yMode val="edge"/>
          <c:x val="0.10646522309711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28572104452609"/>
          <c:y val="0.0858138026864289"/>
          <c:w val="0.46895108068573"/>
          <c:h val="0.897921105450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Planilha1!$A$282:$A$314</c:f>
              <c:strCache>
                <c:ptCount val="33"/>
                <c:pt idx="0">
                  <c:v>Arquitetura</c:v>
                </c:pt>
                <c:pt idx="1">
                  <c:v>Aumento do faturamento do Mei e Me</c:v>
                </c:pt>
                <c:pt idx="2">
                  <c:v>Capacitação de boa higiene e manipulação de alimentos</c:v>
                </c:pt>
                <c:pt idx="3">
                  <c:v>Central de fornecedores com ambientação ambiental e certificação</c:v>
                </c:pt>
                <c:pt idx="4">
                  <c:v>Desenvolver um cardápio digital</c:v>
                </c:pt>
                <c:pt idx="5">
                  <c:v>Formação da mão de obra</c:v>
                </c:pt>
                <c:pt idx="6">
                  <c:v>Linha de crédito</c:v>
                </c:pt>
                <c:pt idx="7">
                  <c:v>Orientação para criar um prato turístico</c:v>
                </c:pt>
                <c:pt idx="8">
                  <c:v>Orientar sobre precificação</c:v>
                </c:pt>
                <c:pt idx="9">
                  <c:v>Palestras</c:v>
                </c:pt>
                <c:pt idx="10">
                  <c:v>Parcerias governamental</c:v>
                </c:pt>
                <c:pt idx="11">
                  <c:v>Precificação</c:v>
                </c:pt>
                <c:pt idx="12">
                  <c:v>Promover mais eventos</c:v>
                </c:pt>
                <c:pt idx="13">
                  <c:v>Qualificação de mão de obra</c:v>
                </c:pt>
                <c:pt idx="14">
                  <c:v>Treinamento de finanças pessoais</c:v>
                </c:pt>
                <c:pt idx="15">
                  <c:v>Treinamento de pessoal</c:v>
                </c:pt>
                <c:pt idx="16">
                  <c:v>Cursos</c:v>
                </c:pt>
                <c:pt idx="17">
                  <c:v>Parcerias</c:v>
                </c:pt>
                <c:pt idx="18">
                  <c:v>Atendimento ao público</c:v>
                </c:pt>
                <c:pt idx="19">
                  <c:v>Capacitação</c:v>
                </c:pt>
                <c:pt idx="20">
                  <c:v>Distribuição e logística</c:v>
                </c:pt>
                <c:pt idx="21">
                  <c:v>Acesso a produtos/matéria-prima</c:v>
                </c:pt>
                <c:pt idx="22">
                  <c:v>Acesso a novos mercados</c:v>
                </c:pt>
                <c:pt idx="23">
                  <c:v>Aumentar a produção</c:v>
                </c:pt>
                <c:pt idx="24">
                  <c:v>Desenvolver novos produtos ou serviços</c:v>
                </c:pt>
                <c:pt idx="25">
                  <c:v>Negócios digitais</c:v>
                </c:pt>
                <c:pt idx="26">
                  <c:v>Novos canais de comercialização</c:v>
                </c:pt>
                <c:pt idx="27">
                  <c:v>Acesso a inovação e tecnologia</c:v>
                </c:pt>
                <c:pt idx="28">
                  <c:v>Orientação ao crédito</c:v>
                </c:pt>
                <c:pt idx="29">
                  <c:v>Gestão de negócios</c:v>
                </c:pt>
                <c:pt idx="30">
                  <c:v>Aumentar as vendas</c:v>
                </c:pt>
                <c:pt idx="31">
                  <c:v>Consultoria</c:v>
                </c:pt>
                <c:pt idx="32">
                  <c:v>Marketing digital</c:v>
                </c:pt>
              </c:strCache>
            </c:strRef>
          </c:cat>
          <c:val>
            <c:numRef>
              <c:f>Planilha1!$C$282:$C$314</c:f>
              <c:numCache>
                <c:formatCode>0.0%</c:formatCode>
                <c:ptCount val="33"/>
                <c:pt idx="0">
                  <c:v>0.000849617672047579</c:v>
                </c:pt>
                <c:pt idx="1">
                  <c:v>0.000849617672047579</c:v>
                </c:pt>
                <c:pt idx="2">
                  <c:v>0.000849617672047579</c:v>
                </c:pt>
                <c:pt idx="3">
                  <c:v>0.000849617672047579</c:v>
                </c:pt>
                <c:pt idx="4">
                  <c:v>0.000849617672047579</c:v>
                </c:pt>
                <c:pt idx="5">
                  <c:v>0.000849617672047579</c:v>
                </c:pt>
                <c:pt idx="6">
                  <c:v>0.000849617672047579</c:v>
                </c:pt>
                <c:pt idx="7">
                  <c:v>0.000849617672047579</c:v>
                </c:pt>
                <c:pt idx="8">
                  <c:v>0.000849617672047579</c:v>
                </c:pt>
                <c:pt idx="9">
                  <c:v>0.000849617672047579</c:v>
                </c:pt>
                <c:pt idx="10">
                  <c:v>0.000849617672047579</c:v>
                </c:pt>
                <c:pt idx="11">
                  <c:v>0.000849617672047579</c:v>
                </c:pt>
                <c:pt idx="12">
                  <c:v>0.000849617672047579</c:v>
                </c:pt>
                <c:pt idx="13">
                  <c:v>0.000849617672047579</c:v>
                </c:pt>
                <c:pt idx="14">
                  <c:v>0.000849617672047579</c:v>
                </c:pt>
                <c:pt idx="15">
                  <c:v>0.000849617672047579</c:v>
                </c:pt>
                <c:pt idx="16">
                  <c:v>0.00169923534409516</c:v>
                </c:pt>
                <c:pt idx="17">
                  <c:v>0.00254885301614274</c:v>
                </c:pt>
                <c:pt idx="18">
                  <c:v>0.00339847068819031</c:v>
                </c:pt>
                <c:pt idx="19">
                  <c:v>0.0356839422259983</c:v>
                </c:pt>
                <c:pt idx="20">
                  <c:v>0.13338997451147</c:v>
                </c:pt>
                <c:pt idx="21">
                  <c:v>0.150382327952421</c:v>
                </c:pt>
                <c:pt idx="22">
                  <c:v>0.16482582837723</c:v>
                </c:pt>
                <c:pt idx="23">
                  <c:v>0.179269328802039</c:v>
                </c:pt>
                <c:pt idx="24">
                  <c:v>0.182667799490229</c:v>
                </c:pt>
                <c:pt idx="25">
                  <c:v>0.21410365335599</c:v>
                </c:pt>
                <c:pt idx="26">
                  <c:v>0.228547153780799</c:v>
                </c:pt>
                <c:pt idx="27">
                  <c:v>0.250637213254036</c:v>
                </c:pt>
                <c:pt idx="28">
                  <c:v>0.259133389974511</c:v>
                </c:pt>
                <c:pt idx="29">
                  <c:v>0.360237892948173</c:v>
                </c:pt>
                <c:pt idx="30">
                  <c:v>0.451996601529312</c:v>
                </c:pt>
                <c:pt idx="31">
                  <c:v>0.458793542905692</c:v>
                </c:pt>
                <c:pt idx="32">
                  <c:v>0.479184367034834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Instituições que as empresas se relacionam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292895874817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6829151832157"/>
          <c:y val="0.058661797546795"/>
          <c:w val="0.677807693913751"/>
          <c:h val="0.927939448066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Planilha1!$A$347:$A$374</c:f>
              <c:strCache>
                <c:ptCount val="28"/>
                <c:pt idx="0">
                  <c:v>Centro Educacional Dom Bosco</c:v>
                </c:pt>
                <c:pt idx="1">
                  <c:v>CIEE</c:v>
                </c:pt>
                <c:pt idx="2">
                  <c:v>Duval Paiva</c:v>
                </c:pt>
                <c:pt idx="3">
                  <c:v>Fecomércio</c:v>
                </c:pt>
                <c:pt idx="4">
                  <c:v>Fiern</c:v>
                </c:pt>
                <c:pt idx="5">
                  <c:v>Funcarte</c:v>
                </c:pt>
                <c:pt idx="6">
                  <c:v>FUNCERN</c:v>
                </c:pt>
                <c:pt idx="7">
                  <c:v>Grau Técnico</c:v>
                </c:pt>
                <c:pt idx="8">
                  <c:v>GYMPASS</c:v>
                </c:pt>
                <c:pt idx="9">
                  <c:v>IPEM</c:v>
                </c:pt>
                <c:pt idx="10">
                  <c:v>Natalcard</c:v>
                </c:pt>
                <c:pt idx="11">
                  <c:v>Casa do Menor Aprendiz</c:v>
                </c:pt>
                <c:pt idx="12">
                  <c:v>Escolas</c:v>
                </c:pt>
                <c:pt idx="13">
                  <c:v>SENAR</c:v>
                </c:pt>
                <c:pt idx="14">
                  <c:v>IEL</c:v>
                </c:pt>
                <c:pt idx="15">
                  <c:v>IFRN</c:v>
                </c:pt>
                <c:pt idx="16">
                  <c:v>Abrasel</c:v>
                </c:pt>
                <c:pt idx="17">
                  <c:v>SESI</c:v>
                </c:pt>
                <c:pt idx="18">
                  <c:v>SINE</c:v>
                </c:pt>
                <c:pt idx="19">
                  <c:v>SENAI</c:v>
                </c:pt>
                <c:pt idx="20">
                  <c:v>SESC</c:v>
                </c:pt>
                <c:pt idx="21">
                  <c:v>Universidades</c:v>
                </c:pt>
                <c:pt idx="22">
                  <c:v>SENAC</c:v>
                </c:pt>
                <c:pt idx="23">
                  <c:v>Governo do RN</c:v>
                </c:pt>
                <c:pt idx="24">
                  <c:v>CDL</c:v>
                </c:pt>
                <c:pt idx="25">
                  <c:v>Prefeitura de Natal</c:v>
                </c:pt>
                <c:pt idx="26">
                  <c:v>SEBRAE</c:v>
                </c:pt>
                <c:pt idx="27">
                  <c:v>Não se relaciona</c:v>
                </c:pt>
              </c:strCache>
            </c:strRef>
          </c:cat>
          <c:val>
            <c:numRef>
              <c:f>Planilha1!$C$347:$C$374</c:f>
              <c:numCache>
                <c:formatCode>0.0%</c:formatCode>
                <c:ptCount val="28"/>
                <c:pt idx="0">
                  <c:v>0.000848176420695505</c:v>
                </c:pt>
                <c:pt idx="1">
                  <c:v>0.000848176420695505</c:v>
                </c:pt>
                <c:pt idx="2">
                  <c:v>0.000848176420695505</c:v>
                </c:pt>
                <c:pt idx="3">
                  <c:v>0.000848176420695505</c:v>
                </c:pt>
                <c:pt idx="4">
                  <c:v>0.000848176420695505</c:v>
                </c:pt>
                <c:pt idx="5">
                  <c:v>0.000848176420695505</c:v>
                </c:pt>
                <c:pt idx="6">
                  <c:v>0.000848176420695505</c:v>
                </c:pt>
                <c:pt idx="7">
                  <c:v>0.000848176420695505</c:v>
                </c:pt>
                <c:pt idx="8">
                  <c:v>0.000848176420695505</c:v>
                </c:pt>
                <c:pt idx="9">
                  <c:v>0.000848176420695505</c:v>
                </c:pt>
                <c:pt idx="10">
                  <c:v>0.000848176420695505</c:v>
                </c:pt>
                <c:pt idx="11">
                  <c:v>0.00169635284139101</c:v>
                </c:pt>
                <c:pt idx="12">
                  <c:v>0.00169635284139101</c:v>
                </c:pt>
                <c:pt idx="13">
                  <c:v>0.00339270568278202</c:v>
                </c:pt>
                <c:pt idx="14">
                  <c:v>0.00508905852417303</c:v>
                </c:pt>
                <c:pt idx="15">
                  <c:v>0.00848176420695505</c:v>
                </c:pt>
                <c:pt idx="16">
                  <c:v>0.0127226463104326</c:v>
                </c:pt>
                <c:pt idx="17">
                  <c:v>0.0144189991518236</c:v>
                </c:pt>
                <c:pt idx="18">
                  <c:v>0.0161153519932146</c:v>
                </c:pt>
                <c:pt idx="19">
                  <c:v>0.0169635284139101</c:v>
                </c:pt>
                <c:pt idx="20">
                  <c:v>0.0271416454622561</c:v>
                </c:pt>
                <c:pt idx="21">
                  <c:v>0.0381679389312977</c:v>
                </c:pt>
                <c:pt idx="22">
                  <c:v>0.0407124681933842</c:v>
                </c:pt>
                <c:pt idx="23">
                  <c:v>0.0449533502968617</c:v>
                </c:pt>
                <c:pt idx="24">
                  <c:v>0.0848176420695505</c:v>
                </c:pt>
                <c:pt idx="25">
                  <c:v>0.115351993214589</c:v>
                </c:pt>
                <c:pt idx="26">
                  <c:v>0.18490245971162</c:v>
                </c:pt>
                <c:pt idx="27">
                  <c:v>0.657336726039016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2019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121125816719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17207786526684"/>
          <c:y val="0.101812528211044"/>
          <c:w val="0.535688278326911"/>
          <c:h val="0.8901024792283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Planilha1!$A$54:$A$63</c:f>
              <c:strCache>
                <c:ptCount val="10"/>
                <c:pt idx="0">
                  <c:v>De R$ 50 milhões até R$ 100 milhões</c:v>
                </c:pt>
                <c:pt idx="1">
                  <c:v>De R$ 20 milhões até R$ 50 milhões</c:v>
                </c:pt>
                <c:pt idx="2">
                  <c:v>De R$ 10 milhões até R$ 20 milhões</c:v>
                </c:pt>
                <c:pt idx="3">
                  <c:v>De R$ 5 milhões até 10 milhões</c:v>
                </c:pt>
                <c:pt idx="4">
                  <c:v>De R$ 2 milhões até R$ 5 milhões</c:v>
                </c:pt>
                <c:pt idx="5">
                  <c:v>De R$ 1 milhão até R$ 2 milhões</c:v>
                </c:pt>
                <c:pt idx="6">
                  <c:v>De R$ 400 mil até R$ 1 milhão</c:v>
                </c:pt>
                <c:pt idx="7">
                  <c:v>De R$ 200 mil até R$ 400 mil</c:v>
                </c:pt>
                <c:pt idx="8">
                  <c:v>De R$ 100 mil até 200 mil</c:v>
                </c:pt>
                <c:pt idx="9">
                  <c:v>Até R$ 100 mil</c:v>
                </c:pt>
              </c:strCache>
            </c:strRef>
          </c:cat>
          <c:val>
            <c:numRef>
              <c:f>Planilha1!$C$54:$C$63</c:f>
              <c:numCache>
                <c:formatCode>0.0%</c:formatCode>
                <c:ptCount val="10"/>
                <c:pt idx="0">
                  <c:v>0.0104166666666667</c:v>
                </c:pt>
                <c:pt idx="1">
                  <c:v>0.03125</c:v>
                </c:pt>
                <c:pt idx="2">
                  <c:v>0.0520833333333333</c:v>
                </c:pt>
                <c:pt idx="3">
                  <c:v>0.0520833333333333</c:v>
                </c:pt>
                <c:pt idx="4">
                  <c:v>0.0208333333333333</c:v>
                </c:pt>
                <c:pt idx="5">
                  <c:v>0.0416666666666667</c:v>
                </c:pt>
                <c:pt idx="6">
                  <c:v>0.114583333333333</c:v>
                </c:pt>
                <c:pt idx="7">
                  <c:v>0.197916666666667</c:v>
                </c:pt>
                <c:pt idx="8">
                  <c:v>0.104166666666667</c:v>
                </c:pt>
                <c:pt idx="9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Entidade de Classe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7477777777777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Planilha1!$A$321:$A$322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Planilha1!$C$321:$C$322</c:f>
              <c:numCache>
                <c:formatCode>0.0%</c:formatCode>
                <c:ptCount val="2"/>
                <c:pt idx="0">
                  <c:v>0.202391904323827</c:v>
                </c:pt>
                <c:pt idx="1">
                  <c:v>0.797608095676173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Estabelecimento Turístico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13666666666667"/>
          <c:y val="0.005376344086021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8545713035871"/>
          <c:y val="0.172899227414854"/>
          <c:w val="0.331797462817148"/>
          <c:h val="0.787789654515212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Planilha1!$A$330:$A$331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Planilha1!$C$330:$C$331</c:f>
              <c:numCache>
                <c:formatCode>0.0%</c:formatCode>
                <c:ptCount val="2"/>
                <c:pt idx="0">
                  <c:v>0.620230700976043</c:v>
                </c:pt>
                <c:pt idx="1">
                  <c:v>0.379769299023957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 dirty="0">
                <a:effectLst/>
              </a:rPr>
              <a:t>Fatores na cidade afeta de forma negativa o desempenho da empresa (Múltipla Resposta)</a:t>
            </a:r>
            <a:endParaRPr lang="pt-BR" sz="1100" b="1" i="0" baseline="0" dirty="0">
              <a:effectLst/>
            </a:endParaRPr>
          </a:p>
        </c:rich>
      </c:tx>
      <c:layout>
        <c:manualLayout>
          <c:xMode val="edge"/>
          <c:yMode val="edge"/>
          <c:x val="0.1457324218841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91575468396437"/>
          <c:y val="0.117134365933318"/>
          <c:w val="0.581486855590339"/>
          <c:h val="0.863174498457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Planilha1!$A$379:$A$401</c:f>
              <c:strCache>
                <c:ptCount val="23"/>
                <c:pt idx="0">
                  <c:v>Abastecimento de água</c:v>
                </c:pt>
                <c:pt idx="1">
                  <c:v>Acesssibilidade</c:v>
                </c:pt>
                <c:pt idx="2">
                  <c:v>Acúmulo de água quando chove</c:v>
                </c:pt>
                <c:pt idx="3">
                  <c:v>Alta concentração de areia na frente do estabelecimento</c:v>
                </c:pt>
                <c:pt idx="4">
                  <c:v>Falta de banheiro</c:v>
                </c:pt>
                <c:pt idx="5">
                  <c:v>Coleta de resíduos</c:v>
                </c:pt>
                <c:pt idx="6">
                  <c:v>Falta de incentivo/atrações</c:v>
                </c:pt>
                <c:pt idx="7">
                  <c:v>Fiação solta</c:v>
                </c:pt>
                <c:pt idx="8">
                  <c:v>Mobilidade urbana</c:v>
                </c:pt>
                <c:pt idx="9">
                  <c:v>Estrutura das paradas de ônibys</c:v>
                </c:pt>
                <c:pt idx="10">
                  <c:v>Poluição sonora</c:v>
                </c:pt>
                <c:pt idx="11">
                  <c:v>Falta de faixa de pedestres</c:v>
                </c:pt>
                <c:pt idx="12">
                  <c:v>Falta de sinalização</c:v>
                </c:pt>
                <c:pt idx="13">
                  <c:v>Morador de rua</c:v>
                </c:pt>
                <c:pt idx="14">
                  <c:v>Consumo de drogas na rua</c:v>
                </c:pt>
                <c:pt idx="15">
                  <c:v>Estacionamento</c:v>
                </c:pt>
                <c:pt idx="16">
                  <c:v>Saneamento/esgoto a céu aberto</c:v>
                </c:pt>
                <c:pt idx="17">
                  <c:v>Limpeza pública</c:v>
                </c:pt>
                <c:pt idx="18">
                  <c:v>Pavimentação/buraco nas ruas</c:v>
                </c:pt>
                <c:pt idx="19">
                  <c:v>Trânsito/Engarrafamento</c:v>
                </c:pt>
                <c:pt idx="20">
                  <c:v>Linhas de ônibus disponíveis</c:v>
                </c:pt>
                <c:pt idx="21">
                  <c:v>Iluminação pública</c:v>
                </c:pt>
                <c:pt idx="22">
                  <c:v>Segurança/policiamento</c:v>
                </c:pt>
              </c:strCache>
            </c:strRef>
          </c:cat>
          <c:val>
            <c:numRef>
              <c:f>Planilha1!$C$379:$C$401</c:f>
              <c:numCache>
                <c:formatCode>0.0%</c:formatCode>
                <c:ptCount val="23"/>
                <c:pt idx="0">
                  <c:v>0.000849617672047579</c:v>
                </c:pt>
                <c:pt idx="1">
                  <c:v>0.000849617672047579</c:v>
                </c:pt>
                <c:pt idx="2">
                  <c:v>0.000849617672047579</c:v>
                </c:pt>
                <c:pt idx="3">
                  <c:v>0.000849617672047579</c:v>
                </c:pt>
                <c:pt idx="4">
                  <c:v>0.000849617672047579</c:v>
                </c:pt>
                <c:pt idx="5">
                  <c:v>0.000849617672047579</c:v>
                </c:pt>
                <c:pt idx="6">
                  <c:v>0.000849617672047579</c:v>
                </c:pt>
                <c:pt idx="7">
                  <c:v>0.000849617672047579</c:v>
                </c:pt>
                <c:pt idx="8">
                  <c:v>0.000849617672047579</c:v>
                </c:pt>
                <c:pt idx="9">
                  <c:v>0.000849617672047579</c:v>
                </c:pt>
                <c:pt idx="10">
                  <c:v>0.000849617672047579</c:v>
                </c:pt>
                <c:pt idx="11">
                  <c:v>0.00169923534409516</c:v>
                </c:pt>
                <c:pt idx="12">
                  <c:v>0.00169923534409516</c:v>
                </c:pt>
                <c:pt idx="13">
                  <c:v>0.00254885301614274</c:v>
                </c:pt>
                <c:pt idx="14">
                  <c:v>0.00424808836023789</c:v>
                </c:pt>
                <c:pt idx="15">
                  <c:v>0.0178419711129991</c:v>
                </c:pt>
                <c:pt idx="16">
                  <c:v>0.170773152081563</c:v>
                </c:pt>
                <c:pt idx="17">
                  <c:v>0.194562446898895</c:v>
                </c:pt>
                <c:pt idx="18">
                  <c:v>0.212404418011895</c:v>
                </c:pt>
                <c:pt idx="19">
                  <c:v>0.24214103653356</c:v>
                </c:pt>
                <c:pt idx="20">
                  <c:v>0.275276125743415</c:v>
                </c:pt>
                <c:pt idx="21">
                  <c:v>0.31945624468989</c:v>
                </c:pt>
                <c:pt idx="22">
                  <c:v>0.685641461342396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lang="pt-BR"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Empresa Aderiria ao Passaporte Natalense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9984711286089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5266404199475"/>
          <c:y val="0.195454635658641"/>
          <c:w val="0.375022747156605"/>
          <c:h val="0.756136594659076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Planilha1!$A$158:$A$159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Planilha1!$C$158:$C$159</c:f>
              <c:numCache>
                <c:formatCode>0.0%</c:formatCode>
                <c:ptCount val="2"/>
                <c:pt idx="0">
                  <c:v>0.813452914798206</c:v>
                </c:pt>
                <c:pt idx="1">
                  <c:v>0.186547085201794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Concederia algum desconto ao turista com o Passaporte Natalense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702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Planilha1!$A$163:$A$164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Planilha1!$C$163:$C$164</c:f>
              <c:numCache>
                <c:formatCode>0.0%</c:formatCode>
                <c:ptCount val="2"/>
                <c:pt idx="0">
                  <c:v>0.883333333333333</c:v>
                </c:pt>
                <c:pt idx="1">
                  <c:v>0.116666666666667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Sexo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5443261365086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5738595116516"/>
          <c:y val="0.168624163914994"/>
          <c:w val="0.428523038484463"/>
          <c:h val="0.793155109643553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0.739130434782609</c:v>
                </c:pt>
                <c:pt idx="1">
                  <c:v>0.260869565217391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Faixa Etária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04618616106084"/>
          <c:y val="0.010611719683486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Planilha1!$A$7:$A$12</c:f>
              <c:strCache>
                <c:ptCount val="6"/>
                <c:pt idx="0">
                  <c:v>Até 20 anos</c:v>
                </c:pt>
                <c:pt idx="1">
                  <c:v>21 a 30 anos</c:v>
                </c:pt>
                <c:pt idx="2">
                  <c:v>31 a 40 anos</c:v>
                </c:pt>
                <c:pt idx="3">
                  <c:v>41 a 50 anos</c:v>
                </c:pt>
                <c:pt idx="4">
                  <c:v>51 a 60 anos</c:v>
                </c:pt>
                <c:pt idx="5">
                  <c:v>Acima de 60 anos</c:v>
                </c:pt>
              </c:strCache>
            </c:strRef>
          </c:cat>
          <c:val>
            <c:numRef>
              <c:f>Planilha1!$C$7:$C$12</c:f>
              <c:numCache>
                <c:formatCode>0.0%</c:formatCode>
                <c:ptCount val="6"/>
                <c:pt idx="0">
                  <c:v>0.0298507462686567</c:v>
                </c:pt>
                <c:pt idx="1">
                  <c:v>0.0746268656716418</c:v>
                </c:pt>
                <c:pt idx="2">
                  <c:v>0.283582089552239</c:v>
                </c:pt>
                <c:pt idx="3">
                  <c:v>0.223880597014925</c:v>
                </c:pt>
                <c:pt idx="4">
                  <c:v>0.149253731343284</c:v>
                </c:pt>
                <c:pt idx="5">
                  <c:v>0.238805970149254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404799"/>
        <c:axId val="493408127"/>
      </c:barChart>
      <c:catAx>
        <c:axId val="4934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8127"/>
        <c:crosses val="autoZero"/>
        <c:auto val="1"/>
        <c:lblAlgn val="ctr"/>
        <c:lblOffset val="100"/>
        <c:noMultiLvlLbl val="0"/>
      </c:catAx>
      <c:valAx>
        <c:axId val="4934081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340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Grau de Escolaridade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2969924106961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2269097110246"/>
          <c:y val="0.116921478565179"/>
          <c:w val="0.63177215346212"/>
          <c:h val="0.8645600029163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Planilha1!$A$17:$A$26</c:f>
              <c:strCache>
                <c:ptCount val="10"/>
                <c:pt idx="0">
                  <c:v>Pós-doutorado</c:v>
                </c:pt>
                <c:pt idx="1">
                  <c:v>Doutorado</c:v>
                </c:pt>
                <c:pt idx="2">
                  <c:v>Mestrado</c:v>
                </c:pt>
                <c:pt idx="3">
                  <c:v>Especialização</c:v>
                </c:pt>
                <c:pt idx="4">
                  <c:v>Superior completo</c:v>
                </c:pt>
                <c:pt idx="5">
                  <c:v>Superior incompleto</c:v>
                </c:pt>
                <c:pt idx="6">
                  <c:v>Médio completo</c:v>
                </c:pt>
                <c:pt idx="7">
                  <c:v>Médio incompleto</c:v>
                </c:pt>
                <c:pt idx="8">
                  <c:v>Fundamental completo</c:v>
                </c:pt>
                <c:pt idx="9">
                  <c:v>Fundamental incompleto</c:v>
                </c:pt>
              </c:strCache>
            </c:strRef>
          </c:cat>
          <c:val>
            <c:numRef>
              <c:f>Planilha1!$C$17:$C$26</c:f>
              <c:numCache>
                <c:formatCode>0.0%</c:formatCode>
                <c:ptCount val="10"/>
                <c:pt idx="0">
                  <c:v>0.0147058823529412</c:v>
                </c:pt>
                <c:pt idx="1">
                  <c:v>0.0147058823529412</c:v>
                </c:pt>
                <c:pt idx="2">
                  <c:v>0.0294117647058824</c:v>
                </c:pt>
                <c:pt idx="3">
                  <c:v>0.0147058823529412</c:v>
                </c:pt>
                <c:pt idx="4">
                  <c:v>0.617</c:v>
                </c:pt>
                <c:pt idx="5">
                  <c:v>0.0441176470588235</c:v>
                </c:pt>
                <c:pt idx="6">
                  <c:v>0.22</c:v>
                </c:pt>
                <c:pt idx="7">
                  <c:v>0.0147058823529412</c:v>
                </c:pt>
                <c:pt idx="8">
                  <c:v>0.0147058823529412</c:v>
                </c:pt>
                <c:pt idx="9">
                  <c:v>0.0147058823529412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Estado Civil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0707285981099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Planilha1!$A$30:$A$33</c:f>
              <c:strCache>
                <c:ptCount val="4"/>
                <c:pt idx="0">
                  <c:v>Casado(a) / União Estável</c:v>
                </c:pt>
                <c:pt idx="1">
                  <c:v>Solteiro(a)</c:v>
                </c:pt>
                <c:pt idx="2">
                  <c:v>Separado(a) / Divorciado(a)</c:v>
                </c:pt>
                <c:pt idx="3">
                  <c:v>Viúvo(a)</c:v>
                </c:pt>
              </c:strCache>
            </c:strRef>
          </c:cat>
          <c:val>
            <c:numRef>
              <c:f>Planilha1!$C$30:$C$33</c:f>
              <c:numCache>
                <c:formatCode>0.0%</c:formatCode>
                <c:ptCount val="4"/>
                <c:pt idx="0">
                  <c:v>0.626</c:v>
                </c:pt>
                <c:pt idx="1">
                  <c:v>0.223880597014925</c:v>
                </c:pt>
                <c:pt idx="2">
                  <c:v>0.0895522388059701</c:v>
                </c:pt>
                <c:pt idx="3">
                  <c:v>0.0597014925373134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074751"/>
        <c:axId val="990075999"/>
      </c:barChart>
      <c:catAx>
        <c:axId val="99007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Porte da empresa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7352810916397"/>
          <c:y val="0.0038314176245210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5790781480912"/>
          <c:y val="0.104425438199535"/>
          <c:w val="0.468158300816306"/>
          <c:h val="0.8879117265514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Planilha1!$A$37:$A$44</c:f>
              <c:strCache>
                <c:ptCount val="8"/>
                <c:pt idx="0">
                  <c:v>Autarquia federal</c:v>
                </c:pt>
                <c:pt idx="1">
                  <c:v>Fundação pública</c:v>
                </c:pt>
                <c:pt idx="2">
                  <c:v>Associação privativa</c:v>
                </c:pt>
                <c:pt idx="3">
                  <c:v>Empresa de Grande Porte - EGP (Acima de R$ 48 milhõess)</c:v>
                </c:pt>
                <c:pt idx="4">
                  <c:v>Empresa de Médio Porte - EMP (De 4,8 milhões até R$ 48 milhões)</c:v>
                </c:pt>
                <c:pt idx="5">
                  <c:v>Empresa de Pequeno Porte - EPP (De R$ 360 mil até R$ 4,8 milhões)</c:v>
                </c:pt>
                <c:pt idx="6">
                  <c:v>Microempresa - ME (R$ Até R$ 360 mil)</c:v>
                </c:pt>
                <c:pt idx="7">
                  <c:v>Microempreendedor Individual - MEI (Até R$ 81 mil)</c:v>
                </c:pt>
              </c:strCache>
            </c:strRef>
          </c:cat>
          <c:val>
            <c:numRef>
              <c:f>Planilha1!$C$37:$C$44</c:f>
              <c:numCache>
                <c:formatCode>0.0%</c:formatCode>
                <c:ptCount val="8"/>
                <c:pt idx="0">
                  <c:v>0.0151515151515152</c:v>
                </c:pt>
                <c:pt idx="1">
                  <c:v>0.0303030303030303</c:v>
                </c:pt>
                <c:pt idx="2">
                  <c:v>0.136363636363636</c:v>
                </c:pt>
                <c:pt idx="3">
                  <c:v>0.0606060606060606</c:v>
                </c:pt>
                <c:pt idx="4">
                  <c:v>0.0454545454545455</c:v>
                </c:pt>
                <c:pt idx="5">
                  <c:v>0.196969696969697</c:v>
                </c:pt>
                <c:pt idx="6">
                  <c:v>0.425</c:v>
                </c:pt>
                <c:pt idx="7">
                  <c:v>0.0909090909090909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0074751"/>
        <c:axId val="990075999"/>
      </c:barChart>
      <c:catAx>
        <c:axId val="990074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5999"/>
        <c:crosses val="autoZero"/>
        <c:auto val="1"/>
        <c:lblAlgn val="ctr"/>
        <c:lblOffset val="100"/>
        <c:noMultiLvlLbl val="0"/>
      </c:catAx>
      <c:valAx>
        <c:axId val="9900759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07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2021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9033669178449"/>
          <c:y val="0.0044742729306487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8888418517578"/>
          <c:y val="0.137034120734908"/>
          <c:w val="0.614827232617428"/>
          <c:h val="0.8573161617509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Planilha1!$A$67:$A$76</c:f>
              <c:strCache>
                <c:ptCount val="10"/>
                <c:pt idx="0">
                  <c:v>De R$ 50 milhões até R$ 100 milhões</c:v>
                </c:pt>
                <c:pt idx="1">
                  <c:v>De R$ 20 milhões até R$ 50 milhões</c:v>
                </c:pt>
                <c:pt idx="2">
                  <c:v>De R$ 10 milhões até R$ 20 milhões</c:v>
                </c:pt>
                <c:pt idx="3">
                  <c:v>De R$ 5 milhões até 10 milhões</c:v>
                </c:pt>
                <c:pt idx="4">
                  <c:v>De R$ 2 milhões até R$ 5 milhões</c:v>
                </c:pt>
                <c:pt idx="5">
                  <c:v>De R$ 1 milhão até R$ 2 milhões</c:v>
                </c:pt>
                <c:pt idx="6">
                  <c:v>De R$ 400 mil até R$ 1 milhão</c:v>
                </c:pt>
                <c:pt idx="7">
                  <c:v>De R$ 200 mil até R$ 400 mil</c:v>
                </c:pt>
                <c:pt idx="8">
                  <c:v>De R$ 100 mil até 200 mil</c:v>
                </c:pt>
                <c:pt idx="9">
                  <c:v>Até R$ 100 mil</c:v>
                </c:pt>
              </c:strCache>
            </c:strRef>
          </c:cat>
          <c:val>
            <c:numRef>
              <c:f>Planilha1!$C$67:$C$76</c:f>
              <c:numCache>
                <c:formatCode>0.0%</c:formatCode>
                <c:ptCount val="10"/>
                <c:pt idx="0">
                  <c:v>0.0175438596491228</c:v>
                </c:pt>
                <c:pt idx="1">
                  <c:v>0.0175438596491228</c:v>
                </c:pt>
                <c:pt idx="2">
                  <c:v>0.043859649122807</c:v>
                </c:pt>
                <c:pt idx="3">
                  <c:v>0.0526315789473684</c:v>
                </c:pt>
                <c:pt idx="4">
                  <c:v>0.0263157894736842</c:v>
                </c:pt>
                <c:pt idx="5">
                  <c:v>0.0350877192982456</c:v>
                </c:pt>
                <c:pt idx="6">
                  <c:v>0.105263157894737</c:v>
                </c:pt>
                <c:pt idx="7">
                  <c:v>0.263157894736842</c:v>
                </c:pt>
                <c:pt idx="8">
                  <c:v>0.0701754385964912</c:v>
                </c:pt>
                <c:pt idx="9">
                  <c:v>0.368421052631579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 err="1">
                <a:effectLst/>
              </a:rPr>
              <a:t>Cadastur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402833333333333"/>
          <c:y val="0.016129032258064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Planilha1!$A$83:$A$84</c:f>
              <c:strCache>
                <c:ptCount val="2"/>
                <c:pt idx="0">
                  <c:v>Possui</c:v>
                </c:pt>
                <c:pt idx="1">
                  <c:v>Não possui</c:v>
                </c:pt>
              </c:strCache>
            </c:strRef>
          </c:cat>
          <c:val>
            <c:numRef>
              <c:f>Planilha1!$C$83:$C$84</c:f>
              <c:numCache>
                <c:formatCode>0.0%</c:formatCode>
                <c:ptCount val="2"/>
                <c:pt idx="0">
                  <c:v>0.102941176470588</c:v>
                </c:pt>
                <c:pt idx="1">
                  <c:v>0.897058823529412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2019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0874664373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8742344706912"/>
          <c:y val="0.127022987012719"/>
          <c:w val="0.624916659124506"/>
          <c:h val="0.8520291208689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Planilha1!$A$80:$A$86</c:f>
              <c:strCache>
                <c:ptCount val="7"/>
                <c:pt idx="0">
                  <c:v>De R$ 20 milhões até R$ 50 milhões</c:v>
                </c:pt>
                <c:pt idx="1">
                  <c:v>De R$ 5 milhões até R$ 10 milhões</c:v>
                </c:pt>
                <c:pt idx="2">
                  <c:v>De R$ 1 milhão até R$ 2 milhões</c:v>
                </c:pt>
                <c:pt idx="3">
                  <c:v>De R$ 400 mil até R$ 1 milhão</c:v>
                </c:pt>
                <c:pt idx="4">
                  <c:v>De R$ 200 mil até R$ 400 mil</c:v>
                </c:pt>
                <c:pt idx="5">
                  <c:v>De R$ 100 mil até 200 mil</c:v>
                </c:pt>
                <c:pt idx="6">
                  <c:v>Até R$ 100 mil</c:v>
                </c:pt>
              </c:strCache>
            </c:strRef>
          </c:cat>
          <c:val>
            <c:numRef>
              <c:f>Planilha1!$C$80:$C$86</c:f>
              <c:numCache>
                <c:formatCode>0.0%</c:formatCode>
                <c:ptCount val="7"/>
                <c:pt idx="0">
                  <c:v>0.037037037037037</c:v>
                </c:pt>
                <c:pt idx="1">
                  <c:v>0.0740740740740741</c:v>
                </c:pt>
                <c:pt idx="2">
                  <c:v>0.0740740740740741</c:v>
                </c:pt>
                <c:pt idx="3">
                  <c:v>0.185185185185185</c:v>
                </c:pt>
                <c:pt idx="4">
                  <c:v>0.148148148148148</c:v>
                </c:pt>
                <c:pt idx="5">
                  <c:v>0.037037037037037</c:v>
                </c:pt>
                <c:pt idx="6">
                  <c:v>0.445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Faturamento 2021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0058709932457"/>
          <c:y val="0.013930810308799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9831379172727"/>
          <c:y val="0.131205197910744"/>
          <c:w val="0.623745368365106"/>
          <c:h val="0.8595075952167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Planilha1!$A$91:$A$97</c:f>
              <c:strCache>
                <c:ptCount val="7"/>
                <c:pt idx="0">
                  <c:v>De R$ 20 milhões até R$ 50 milhões</c:v>
                </c:pt>
                <c:pt idx="1">
                  <c:v>De R$ 5 milhões até R$ 10 milhões</c:v>
                </c:pt>
                <c:pt idx="2">
                  <c:v>De R$ 1 milhão até R$ 2 milhões</c:v>
                </c:pt>
                <c:pt idx="3">
                  <c:v>De R$ 400 mil até R$ 1 milhão</c:v>
                </c:pt>
                <c:pt idx="4">
                  <c:v>De R$ 200 mil até R$ 400 mil</c:v>
                </c:pt>
                <c:pt idx="5">
                  <c:v>De R$ 100 mil até 200 mil</c:v>
                </c:pt>
                <c:pt idx="6">
                  <c:v>Até R$ 100 mil</c:v>
                </c:pt>
              </c:strCache>
            </c:strRef>
          </c:cat>
          <c:val>
            <c:numRef>
              <c:f>Planilha1!$C$91:$C$97</c:f>
              <c:numCache>
                <c:formatCode>0.0%</c:formatCode>
                <c:ptCount val="7"/>
                <c:pt idx="0">
                  <c:v>0.0333333333333333</c:v>
                </c:pt>
                <c:pt idx="1">
                  <c:v>0.1</c:v>
                </c:pt>
                <c:pt idx="2">
                  <c:v>0.0666666666666667</c:v>
                </c:pt>
                <c:pt idx="3">
                  <c:v>0.0666666666666667</c:v>
                </c:pt>
                <c:pt idx="4">
                  <c:v>0.166666666666667</c:v>
                </c:pt>
                <c:pt idx="5">
                  <c:v>0.0666666666666667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Início de atividade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7132146116144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Planilha1!$A$71:$A$78</c:f>
              <c:strCache>
                <c:ptCount val="8"/>
                <c:pt idx="0">
                  <c:v>1628 - 1990</c:v>
                </c:pt>
                <c:pt idx="1">
                  <c:v>1991 - 1995</c:v>
                </c:pt>
                <c:pt idx="2">
                  <c:v>1996 - 2000</c:v>
                </c:pt>
                <c:pt idx="3">
                  <c:v>2001 - 2005</c:v>
                </c:pt>
                <c:pt idx="4">
                  <c:v>2006 - 2010</c:v>
                </c:pt>
                <c:pt idx="5">
                  <c:v>2011 - 2015</c:v>
                </c:pt>
                <c:pt idx="6">
                  <c:v>2016 - 2020</c:v>
                </c:pt>
                <c:pt idx="7">
                  <c:v>2021 - 2022</c:v>
                </c:pt>
              </c:strCache>
            </c:strRef>
          </c:cat>
          <c:val>
            <c:numRef>
              <c:f>Planilha1!$C$71:$C$78</c:f>
              <c:numCache>
                <c:formatCode>0.0%</c:formatCode>
                <c:ptCount val="8"/>
                <c:pt idx="0">
                  <c:v>0.186666666666667</c:v>
                </c:pt>
                <c:pt idx="1">
                  <c:v>0.0533333333333333</c:v>
                </c:pt>
                <c:pt idx="2">
                  <c:v>0.08</c:v>
                </c:pt>
                <c:pt idx="3">
                  <c:v>0.08</c:v>
                </c:pt>
                <c:pt idx="4">
                  <c:v>0.106666666666667</c:v>
                </c:pt>
                <c:pt idx="5">
                  <c:v>0.173333333333333</c:v>
                </c:pt>
                <c:pt idx="6">
                  <c:v>0.146666666666667</c:v>
                </c:pt>
                <c:pt idx="7">
                  <c:v>0.173333333333333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20288"/>
        <c:axId val="356711552"/>
      </c:barChart>
      <c:catAx>
        <c:axId val="3567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11552"/>
        <c:crosses val="autoZero"/>
        <c:auto val="1"/>
        <c:lblAlgn val="ctr"/>
        <c:lblOffset val="100"/>
        <c:noMultiLvlLbl val="0"/>
      </c:catAx>
      <c:valAx>
        <c:axId val="35671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Tipo de equipamento de lazer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17795810555528"/>
          <c:y val="0.0036467750878743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2950933681061"/>
          <c:y val="0.0750242932021575"/>
          <c:w val="0.790745774612568"/>
          <c:h val="0.9042196415659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Planilha1!$A$31:$A$56</c:f>
              <c:strCache>
                <c:ptCount val="26"/>
                <c:pt idx="0">
                  <c:v>Casas de dança</c:v>
                </c:pt>
                <c:pt idx="1">
                  <c:v>Passeio de barco</c:v>
                </c:pt>
                <c:pt idx="2">
                  <c:v>Arena Multiuso</c:v>
                </c:pt>
                <c:pt idx="3">
                  <c:v>Beach tênis</c:v>
                </c:pt>
                <c:pt idx="4">
                  <c:v>Centro de Turismo</c:v>
                </c:pt>
                <c:pt idx="5">
                  <c:v>Espaço food Truck</c:v>
                </c:pt>
                <c:pt idx="6">
                  <c:v>Instituto Histórico</c:v>
                </c:pt>
                <c:pt idx="7">
                  <c:v>Local histórico</c:v>
                </c:pt>
                <c:pt idx="8">
                  <c:v>Parque Infantil</c:v>
                </c:pt>
                <c:pt idx="9">
                  <c:v>Quadra de Vôlei de praia</c:v>
                </c:pt>
                <c:pt idx="10">
                  <c:v>Quadras de Tênis</c:v>
                </c:pt>
                <c:pt idx="11">
                  <c:v>Recepção</c:v>
                </c:pt>
                <c:pt idx="12">
                  <c:v>Jogos eletrônicos</c:v>
                </c:pt>
                <c:pt idx="13">
                  <c:v>Boate</c:v>
                </c:pt>
                <c:pt idx="14">
                  <c:v>Aluguel de bicicleta</c:v>
                </c:pt>
                <c:pt idx="15">
                  <c:v>Parque ecológico</c:v>
                </c:pt>
                <c:pt idx="16">
                  <c:v>Parque gastronômico</c:v>
                </c:pt>
                <c:pt idx="17">
                  <c:v>Estádio/Ginásio</c:v>
                </c:pt>
                <c:pt idx="18">
                  <c:v>Teatro</c:v>
                </c:pt>
                <c:pt idx="19">
                  <c:v>Museu</c:v>
                </c:pt>
                <c:pt idx="20">
                  <c:v>Cinema</c:v>
                </c:pt>
                <c:pt idx="21">
                  <c:v>Recreação infantil</c:v>
                </c:pt>
                <c:pt idx="22">
                  <c:v>Society</c:v>
                </c:pt>
                <c:pt idx="23">
                  <c:v>Casa de Show</c:v>
                </c:pt>
                <c:pt idx="24">
                  <c:v>Casa de eventos e recepções</c:v>
                </c:pt>
                <c:pt idx="25">
                  <c:v>Clube</c:v>
                </c:pt>
              </c:strCache>
            </c:strRef>
          </c:cat>
          <c:val>
            <c:numRef>
              <c:f>Planilha1!$C$31:$C$56</c:f>
              <c:numCache>
                <c:formatCode>0.0%</c:formatCode>
                <c:ptCount val="26"/>
                <c:pt idx="0">
                  <c:v>0.0113636363636364</c:v>
                </c:pt>
                <c:pt idx="1">
                  <c:v>0.0113636363636364</c:v>
                </c:pt>
                <c:pt idx="2">
                  <c:v>0.0113636363636364</c:v>
                </c:pt>
                <c:pt idx="3">
                  <c:v>0.0113636363636364</c:v>
                </c:pt>
                <c:pt idx="4">
                  <c:v>0.0113636363636364</c:v>
                </c:pt>
                <c:pt idx="5">
                  <c:v>0.0113636363636364</c:v>
                </c:pt>
                <c:pt idx="6">
                  <c:v>0.0113636363636364</c:v>
                </c:pt>
                <c:pt idx="7">
                  <c:v>0.0113636363636364</c:v>
                </c:pt>
                <c:pt idx="8">
                  <c:v>0.0113636363636364</c:v>
                </c:pt>
                <c:pt idx="9">
                  <c:v>0.0113636363636364</c:v>
                </c:pt>
                <c:pt idx="10">
                  <c:v>0.0113636363636364</c:v>
                </c:pt>
                <c:pt idx="11">
                  <c:v>0.0113636363636364</c:v>
                </c:pt>
                <c:pt idx="12">
                  <c:v>0.0227272727272727</c:v>
                </c:pt>
                <c:pt idx="13">
                  <c:v>0.0227272727272727</c:v>
                </c:pt>
                <c:pt idx="14">
                  <c:v>0.0227272727272727</c:v>
                </c:pt>
                <c:pt idx="15">
                  <c:v>0.0227272727272727</c:v>
                </c:pt>
                <c:pt idx="16">
                  <c:v>0.0227272727272727</c:v>
                </c:pt>
                <c:pt idx="17">
                  <c:v>0.0340909090909091</c:v>
                </c:pt>
                <c:pt idx="18">
                  <c:v>0.0454545454545455</c:v>
                </c:pt>
                <c:pt idx="19">
                  <c:v>0.0454545454545455</c:v>
                </c:pt>
                <c:pt idx="20">
                  <c:v>0.0568181818181818</c:v>
                </c:pt>
                <c:pt idx="21">
                  <c:v>0.0568181818181818</c:v>
                </c:pt>
                <c:pt idx="22">
                  <c:v>0.0681818181818182</c:v>
                </c:pt>
                <c:pt idx="23">
                  <c:v>0.0909090909090909</c:v>
                </c:pt>
                <c:pt idx="24">
                  <c:v>0.136363636363636</c:v>
                </c:pt>
                <c:pt idx="25">
                  <c:v>0.215909090909091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84255"/>
        <c:axId val="600782591"/>
      </c:barChart>
      <c:catAx>
        <c:axId val="600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2591"/>
        <c:crosses val="autoZero"/>
        <c:auto val="1"/>
        <c:lblAlgn val="ctr"/>
        <c:lblOffset val="100"/>
        <c:noMultiLvlLbl val="0"/>
      </c:catAx>
      <c:valAx>
        <c:axId val="6007825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00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Redes sociais utilizadas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425989943578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4000166083043"/>
          <c:y val="0.11229184893555"/>
          <c:w val="0.799930394409906"/>
          <c:h val="0.8691896325459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Planilha1!$A$120:$A$127</c:f>
              <c:strCache>
                <c:ptCount val="8"/>
                <c:pt idx="0">
                  <c:v>Não possui</c:v>
                </c:pt>
                <c:pt idx="1">
                  <c:v>TikTok</c:v>
                </c:pt>
                <c:pt idx="2">
                  <c:v>LinkedIn</c:v>
                </c:pt>
                <c:pt idx="3">
                  <c:v>YouTube</c:v>
                </c:pt>
                <c:pt idx="4">
                  <c:v>Twitter</c:v>
                </c:pt>
                <c:pt idx="5">
                  <c:v>Facebook</c:v>
                </c:pt>
                <c:pt idx="6">
                  <c:v>Site da Empresa</c:v>
                </c:pt>
                <c:pt idx="7">
                  <c:v>Instagram</c:v>
                </c:pt>
              </c:strCache>
            </c:strRef>
          </c:cat>
          <c:val>
            <c:numRef>
              <c:f>Planilha1!$C$120:$C$127</c:f>
              <c:numCache>
                <c:formatCode>0.0%</c:formatCode>
                <c:ptCount val="8"/>
                <c:pt idx="0">
                  <c:v>0.105263157894737</c:v>
                </c:pt>
                <c:pt idx="1">
                  <c:v>0.0131578947368421</c:v>
                </c:pt>
                <c:pt idx="2">
                  <c:v>0.0131578947368421</c:v>
                </c:pt>
                <c:pt idx="3">
                  <c:v>0.0131578947368421</c:v>
                </c:pt>
                <c:pt idx="4">
                  <c:v>0.0263157894736842</c:v>
                </c:pt>
                <c:pt idx="5">
                  <c:v>0.144736842105263</c:v>
                </c:pt>
                <c:pt idx="6">
                  <c:v>0.171052631578947</c:v>
                </c:pt>
                <c:pt idx="7">
                  <c:v>0.894736842105263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331951"/>
        <c:axId val="990336943"/>
      </c:barChart>
      <c:catAx>
        <c:axId val="99033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6943"/>
        <c:crosses val="autoZero"/>
        <c:auto val="1"/>
        <c:lblAlgn val="ctr"/>
        <c:lblOffset val="100"/>
        <c:noMultiLvlLbl val="0"/>
      </c:catAx>
      <c:valAx>
        <c:axId val="9903369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33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Horário de funcionamento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0763887594978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Planilha1!$A$132:$A$135</c:f>
              <c:strCache>
                <c:ptCount val="4"/>
                <c:pt idx="0">
                  <c:v>Matutino ou Manhã: 6h às 11h59min</c:v>
                </c:pt>
                <c:pt idx="1">
                  <c:v>Vespertino ou Tarde: 12h (meio-dia) às 17h 59min</c:v>
                </c:pt>
                <c:pt idx="2">
                  <c:v>Noite ou Noturno: 18h às 23h59min</c:v>
                </c:pt>
                <c:pt idx="3">
                  <c:v>Madrugada ou Sembrol: 0h (meia-noite) às 5h 59min</c:v>
                </c:pt>
              </c:strCache>
            </c:strRef>
          </c:cat>
          <c:val>
            <c:numRef>
              <c:f>Planilha1!$C$132:$C$135</c:f>
              <c:numCache>
                <c:formatCode>0.0%</c:formatCode>
                <c:ptCount val="4"/>
                <c:pt idx="0">
                  <c:v>0.628571428571429</c:v>
                </c:pt>
                <c:pt idx="1">
                  <c:v>0.785714285714286</c:v>
                </c:pt>
                <c:pt idx="2">
                  <c:v>0.642857142857143</c:v>
                </c:pt>
                <c:pt idx="3">
                  <c:v>0.214285714285714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463360"/>
        <c:axId val="389447552"/>
      </c:barChart>
      <c:catAx>
        <c:axId val="3894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47552"/>
        <c:crosses val="autoZero"/>
        <c:auto val="1"/>
        <c:lblAlgn val="ctr"/>
        <c:lblOffset val="100"/>
        <c:noMultiLvlLbl val="0"/>
      </c:catAx>
      <c:valAx>
        <c:axId val="38944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894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Taxa de ocupação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85107795617257"/>
          <c:y val="0.0099850224663005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Planilha1!$B$176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Planilha1!$A$177:$A$188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Planilha1!$B$177:$B$188</c:f>
              <c:numCache>
                <c:formatCode>0.0</c:formatCode>
                <c:ptCount val="12"/>
                <c:pt idx="0">
                  <c:v>65.6060606060606</c:v>
                </c:pt>
                <c:pt idx="1">
                  <c:v>60.9375</c:v>
                </c:pt>
                <c:pt idx="2">
                  <c:v>62.1875</c:v>
                </c:pt>
                <c:pt idx="3">
                  <c:v>66.09375</c:v>
                </c:pt>
                <c:pt idx="4">
                  <c:v>66.875</c:v>
                </c:pt>
                <c:pt idx="5">
                  <c:v>69.21875</c:v>
                </c:pt>
                <c:pt idx="6">
                  <c:v>72.1875</c:v>
                </c:pt>
                <c:pt idx="7">
                  <c:v>62.5</c:v>
                </c:pt>
                <c:pt idx="8">
                  <c:v>69.6875</c:v>
                </c:pt>
                <c:pt idx="9">
                  <c:v>75.625</c:v>
                </c:pt>
                <c:pt idx="10">
                  <c:v>76.71875</c:v>
                </c:pt>
                <c:pt idx="11">
                  <c:v>72.5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Planilha1!$C$176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Planilha1!$A$177:$A$188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Planilha1!$C$177:$C$188</c:f>
              <c:numCache>
                <c:formatCode>0.0</c:formatCode>
                <c:ptCount val="12"/>
                <c:pt idx="0">
                  <c:v>42.4571428571429</c:v>
                </c:pt>
                <c:pt idx="1">
                  <c:v>38.7058823529412</c:v>
                </c:pt>
                <c:pt idx="2">
                  <c:v>36.1764705882353</c:v>
                </c:pt>
                <c:pt idx="3">
                  <c:v>39.6969696969697</c:v>
                </c:pt>
                <c:pt idx="4">
                  <c:v>42.6666666666667</c:v>
                </c:pt>
                <c:pt idx="5">
                  <c:v>46.4117647058824</c:v>
                </c:pt>
                <c:pt idx="6">
                  <c:v>50.3714285714286</c:v>
                </c:pt>
                <c:pt idx="7">
                  <c:v>46.9444444444444</c:v>
                </c:pt>
                <c:pt idx="8">
                  <c:v>53.6842105263158</c:v>
                </c:pt>
                <c:pt idx="9">
                  <c:v>58.1538461538462</c:v>
                </c:pt>
                <c:pt idx="10">
                  <c:v>62.45</c:v>
                </c:pt>
                <c:pt idx="11">
                  <c:v>65.575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719183"/>
        <c:axId val="244705455"/>
      </c:lineChart>
      <c:catAx>
        <c:axId val="24471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05455"/>
        <c:crosses val="autoZero"/>
        <c:auto val="1"/>
        <c:lblAlgn val="ctr"/>
        <c:lblOffset val="100"/>
        <c:noMultiLvlLbl val="0"/>
      </c:catAx>
      <c:valAx>
        <c:axId val="24470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pt-BR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  <a:endParaRPr lang="pt-B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447191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Adaptação para PCD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4409711286089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Planilha1!$A$284:$A$285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Planilha1!$C$284:$C$285</c:f>
              <c:numCache>
                <c:formatCode>0.0%</c:formatCode>
                <c:ptCount val="2"/>
                <c:pt idx="0">
                  <c:v>0.763888888888889</c:v>
                </c:pt>
                <c:pt idx="1">
                  <c:v>0.236111111111111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Adaptação para PCD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03889041568481"/>
          <c:y val="0.0086033801122368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786780014038"/>
          <c:y val="0.11229184893555"/>
          <c:w val="0.684711886961736"/>
          <c:h val="0.887708151064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Planilha1!$C$199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Planilha1!$A$337:$A$348</c:f>
              <c:strCache>
                <c:ptCount val="12"/>
                <c:pt idx="0">
                  <c:v>Guichê especial</c:v>
                </c:pt>
                <c:pt idx="1">
                  <c:v>Poltronas especiais</c:v>
                </c:pt>
                <c:pt idx="2">
                  <c:v>Sinalização</c:v>
                </c:pt>
                <c:pt idx="3">
                  <c:v>Palco</c:v>
                </c:pt>
                <c:pt idx="4">
                  <c:v>Espaço para cadeiras de rodas</c:v>
                </c:pt>
                <c:pt idx="5">
                  <c:v>Corrimão</c:v>
                </c:pt>
                <c:pt idx="6">
                  <c:v>Acesso</c:v>
                </c:pt>
                <c:pt idx="7">
                  <c:v>Plataforma</c:v>
                </c:pt>
                <c:pt idx="8">
                  <c:v>Estacionamento preferencial</c:v>
                </c:pt>
                <c:pt idx="9">
                  <c:v>Elevador</c:v>
                </c:pt>
                <c:pt idx="10">
                  <c:v>Banheiro adaptado</c:v>
                </c:pt>
                <c:pt idx="11">
                  <c:v>Rampa</c:v>
                </c:pt>
              </c:strCache>
            </c:strRef>
          </c:cat>
          <c:val>
            <c:numRef>
              <c:f>Planilha1!$C$337:$C$348</c:f>
              <c:numCache>
                <c:formatCode>0.0%</c:formatCode>
                <c:ptCount val="12"/>
                <c:pt idx="0">
                  <c:v>0.0181818181818182</c:v>
                </c:pt>
                <c:pt idx="1">
                  <c:v>0.0181818181818182</c:v>
                </c:pt>
                <c:pt idx="2">
                  <c:v>0.0181818181818182</c:v>
                </c:pt>
                <c:pt idx="3">
                  <c:v>0.0181818181818182</c:v>
                </c:pt>
                <c:pt idx="4">
                  <c:v>0.0363636363636364</c:v>
                </c:pt>
                <c:pt idx="5">
                  <c:v>0.0363636363636364</c:v>
                </c:pt>
                <c:pt idx="6">
                  <c:v>0.0545454545454545</c:v>
                </c:pt>
                <c:pt idx="7">
                  <c:v>0.0545454545454545</c:v>
                </c:pt>
                <c:pt idx="8">
                  <c:v>0.109090909090909</c:v>
                </c:pt>
                <c:pt idx="9">
                  <c:v>0.181818181818182</c:v>
                </c:pt>
                <c:pt idx="10">
                  <c:v>0.745454545454545</c:v>
                </c:pt>
                <c:pt idx="11">
                  <c:v>0.781818181818182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Início de atividade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3644561717019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Planilha1!$A$80:$A$87</c:f>
              <c:strCache>
                <c:ptCount val="8"/>
                <c:pt idx="0">
                  <c:v>1975 - 1990</c:v>
                </c:pt>
                <c:pt idx="1">
                  <c:v>1991 - 1995</c:v>
                </c:pt>
                <c:pt idx="2">
                  <c:v>1996 - 2000</c:v>
                </c:pt>
                <c:pt idx="3">
                  <c:v>2001 - 2005</c:v>
                </c:pt>
                <c:pt idx="4">
                  <c:v>2006 - 2010</c:v>
                </c:pt>
                <c:pt idx="5">
                  <c:v>2011 - 2015</c:v>
                </c:pt>
                <c:pt idx="6">
                  <c:v>2016 - 2020</c:v>
                </c:pt>
                <c:pt idx="7">
                  <c:v>2021 - 2022</c:v>
                </c:pt>
              </c:strCache>
            </c:strRef>
          </c:cat>
          <c:val>
            <c:numRef>
              <c:f>Planilha1!$C$80:$C$87</c:f>
              <c:numCache>
                <c:formatCode>0.0%</c:formatCode>
                <c:ptCount val="8"/>
                <c:pt idx="0">
                  <c:v>0.0673076923076923</c:v>
                </c:pt>
                <c:pt idx="1">
                  <c:v>0.0769230769230769</c:v>
                </c:pt>
                <c:pt idx="2">
                  <c:v>0.0576923076923077</c:v>
                </c:pt>
                <c:pt idx="3">
                  <c:v>0.129807692307692</c:v>
                </c:pt>
                <c:pt idx="4">
                  <c:v>0.134615384615385</c:v>
                </c:pt>
                <c:pt idx="5">
                  <c:v>0.153846153846154</c:v>
                </c:pt>
                <c:pt idx="6">
                  <c:v>0.288461538461538</c:v>
                </c:pt>
                <c:pt idx="7">
                  <c:v>0.0913461538461538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20288"/>
        <c:axId val="356711552"/>
      </c:barChart>
      <c:catAx>
        <c:axId val="3567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11552"/>
        <c:crosses val="autoZero"/>
        <c:auto val="1"/>
        <c:lblAlgn val="ctr"/>
        <c:lblOffset val="100"/>
        <c:noMultiLvlLbl val="0"/>
      </c:catAx>
      <c:valAx>
        <c:axId val="35671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67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Serviço e equipamento de apoio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7811115393792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300607528954"/>
          <c:y val="0.0675805389191216"/>
          <c:w val="0.661352899069435"/>
          <c:h val="0.916361535889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Planilha1!$A$361:$A$387</c:f>
              <c:strCache>
                <c:ptCount val="27"/>
                <c:pt idx="0">
                  <c:v>Farmácia</c:v>
                </c:pt>
                <c:pt idx="1">
                  <c:v>Espaço PET</c:v>
                </c:pt>
                <c:pt idx="2">
                  <c:v>Museu</c:v>
                </c:pt>
                <c:pt idx="3">
                  <c:v>Biblioteca</c:v>
                </c:pt>
                <c:pt idx="4">
                  <c:v>Oficina de manutenção</c:v>
                </c:pt>
                <c:pt idx="5">
                  <c:v>Música ao vivo</c:v>
                </c:pt>
                <c:pt idx="6">
                  <c:v>Salão de beleza</c:v>
                </c:pt>
                <c:pt idx="7">
                  <c:v>Central telefônica</c:v>
                </c:pt>
                <c:pt idx="8">
                  <c:v>Lojas</c:v>
                </c:pt>
                <c:pt idx="9">
                  <c:v>Serviço bilíngue</c:v>
                </c:pt>
                <c:pt idx="10">
                  <c:v>Guarda bagagem</c:v>
                </c:pt>
                <c:pt idx="11">
                  <c:v>Serviços médicos</c:v>
                </c:pt>
                <c:pt idx="12">
                  <c:v>Sala de leitura</c:v>
                </c:pt>
                <c:pt idx="13">
                  <c:v>Serviços ambulatoriais</c:v>
                </c:pt>
                <c:pt idx="14">
                  <c:v>Informações turísticas</c:v>
                </c:pt>
                <c:pt idx="15">
                  <c:v>Restaurante</c:v>
                </c:pt>
                <c:pt idx="16">
                  <c:v>Elevadores/Plataforma para PCD</c:v>
                </c:pt>
                <c:pt idx="17">
                  <c:v>Espaço KIDS</c:v>
                </c:pt>
                <c:pt idx="18">
                  <c:v>Serviço de Café/buffet</c:v>
                </c:pt>
                <c:pt idx="19">
                  <c:v>Circuito interno de TV</c:v>
                </c:pt>
                <c:pt idx="20">
                  <c:v>TV/Vídeo</c:v>
                </c:pt>
                <c:pt idx="21">
                  <c:v>Bar/Lanchonete</c:v>
                </c:pt>
                <c:pt idx="22">
                  <c:v>Estacionamento</c:v>
                </c:pt>
                <c:pt idx="23">
                  <c:v>Serviço de segurança</c:v>
                </c:pt>
                <c:pt idx="24">
                  <c:v>Internet</c:v>
                </c:pt>
                <c:pt idx="25">
                  <c:v>Ar condicionado</c:v>
                </c:pt>
                <c:pt idx="26">
                  <c:v>Instalações sanitárias</c:v>
                </c:pt>
              </c:strCache>
            </c:strRef>
          </c:cat>
          <c:val>
            <c:numRef>
              <c:f>Planilha1!$C$361:$C$387</c:f>
              <c:numCache>
                <c:formatCode>0.0%</c:formatCode>
                <c:ptCount val="27"/>
                <c:pt idx="0">
                  <c:v>0.0138888888888889</c:v>
                </c:pt>
                <c:pt idx="1">
                  <c:v>0.0138888888888889</c:v>
                </c:pt>
                <c:pt idx="2">
                  <c:v>0.0138888888888889</c:v>
                </c:pt>
                <c:pt idx="3">
                  <c:v>0.0138888888888889</c:v>
                </c:pt>
                <c:pt idx="4">
                  <c:v>0.0277777777777778</c:v>
                </c:pt>
                <c:pt idx="5">
                  <c:v>0.0277777777777778</c:v>
                </c:pt>
                <c:pt idx="6">
                  <c:v>0.0416666666666667</c:v>
                </c:pt>
                <c:pt idx="7">
                  <c:v>0.0694444444444444</c:v>
                </c:pt>
                <c:pt idx="8">
                  <c:v>0.0972222222222222</c:v>
                </c:pt>
                <c:pt idx="9">
                  <c:v>0.0972222222222222</c:v>
                </c:pt>
                <c:pt idx="10">
                  <c:v>0.125</c:v>
                </c:pt>
                <c:pt idx="11">
                  <c:v>0.152777777777778</c:v>
                </c:pt>
                <c:pt idx="12">
                  <c:v>0.152777777777778</c:v>
                </c:pt>
                <c:pt idx="13">
                  <c:v>0.180555555555556</c:v>
                </c:pt>
                <c:pt idx="14">
                  <c:v>0.236111111111111</c:v>
                </c:pt>
                <c:pt idx="15">
                  <c:v>0.263888888888889</c:v>
                </c:pt>
                <c:pt idx="16">
                  <c:v>0.277777777777778</c:v>
                </c:pt>
                <c:pt idx="17">
                  <c:v>0.291666666666667</c:v>
                </c:pt>
                <c:pt idx="18">
                  <c:v>0.347222222222222</c:v>
                </c:pt>
                <c:pt idx="19">
                  <c:v>0.347222222222222</c:v>
                </c:pt>
                <c:pt idx="20">
                  <c:v>0.388888888888889</c:v>
                </c:pt>
                <c:pt idx="21">
                  <c:v>0.444444444444444</c:v>
                </c:pt>
                <c:pt idx="22">
                  <c:v>0.541666666666667</c:v>
                </c:pt>
                <c:pt idx="23">
                  <c:v>0.569444444444444</c:v>
                </c:pt>
                <c:pt idx="24">
                  <c:v>0.583333333333333</c:v>
                </c:pt>
                <c:pt idx="25">
                  <c:v>0.625</c:v>
                </c:pt>
                <c:pt idx="26">
                  <c:v>0.805555555555556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Adaptações para PCD em equipamentos de apoio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8914733003507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Planilha1!$A$405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Planilha1!$B$404:$E$404</c:f>
              <c:strCache>
                <c:ptCount val="4"/>
                <c:pt idx="0">
                  <c:v>Restaurante</c:v>
                </c:pt>
                <c:pt idx="1">
                  <c:v>Bar/Lanchonete</c:v>
                </c:pt>
                <c:pt idx="2">
                  <c:v>Elevadores/Plataforma para PCD</c:v>
                </c:pt>
                <c:pt idx="3">
                  <c:v>Estacionamento</c:v>
                </c:pt>
              </c:strCache>
            </c:strRef>
          </c:cat>
          <c:val>
            <c:numRef>
              <c:f>Planilha1!$B$405:$E$405</c:f>
              <c:numCache>
                <c:formatCode>0.0%</c:formatCode>
                <c:ptCount val="4"/>
                <c:pt idx="0">
                  <c:v>0.157894736842105</c:v>
                </c:pt>
                <c:pt idx="1">
                  <c:v>0.15625</c:v>
                </c:pt>
                <c:pt idx="2">
                  <c:v>0.9</c:v>
                </c:pt>
                <c:pt idx="3">
                  <c:v>0.717948717948718</c:v>
                </c:pt>
              </c:numCache>
            </c:numRef>
          </c:val>
        </c:ser>
        <c:ser>
          <c:idx val="1"/>
          <c:order val="1"/>
          <c:tx>
            <c:strRef>
              <c:f>Planilha1!$A$406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Planilha1!$B$404:$E$404</c:f>
              <c:strCache>
                <c:ptCount val="4"/>
                <c:pt idx="0">
                  <c:v>Restaurante</c:v>
                </c:pt>
                <c:pt idx="1">
                  <c:v>Bar/Lanchonete</c:v>
                </c:pt>
                <c:pt idx="2">
                  <c:v>Elevadores/Plataforma para PCD</c:v>
                </c:pt>
                <c:pt idx="3">
                  <c:v>Estacionamento</c:v>
                </c:pt>
              </c:strCache>
            </c:strRef>
          </c:cat>
          <c:val>
            <c:numRef>
              <c:f>Planilha1!$B$406:$E$406</c:f>
              <c:numCache>
                <c:formatCode>0.0%</c:formatCode>
                <c:ptCount val="4"/>
                <c:pt idx="0">
                  <c:v>0.842105263157895</c:v>
                </c:pt>
                <c:pt idx="1">
                  <c:v>0.84375</c:v>
                </c:pt>
                <c:pt idx="2">
                  <c:v>0.1</c:v>
                </c:pt>
                <c:pt idx="3">
                  <c:v>0.282051282051282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709560"/>
        <c:axId val="515709888"/>
      </c:barChart>
      <c:catAx>
        <c:axId val="51570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15709888"/>
        <c:crosses val="autoZero"/>
        <c:auto val="1"/>
        <c:lblAlgn val="ctr"/>
        <c:lblOffset val="100"/>
        <c:noMultiLvlLbl val="0"/>
      </c:catAx>
      <c:valAx>
        <c:axId val="515709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15709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Atendimento em idiomas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1751926768871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152722517459"/>
          <c:y val="0.12502709338752"/>
          <c:w val="0.842934438848854"/>
          <c:h val="0.87497290661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Planilha1!$A$203:$A$205</c:f>
              <c:strCache>
                <c:ptCount val="3"/>
                <c:pt idx="0">
                  <c:v>Espanhol</c:v>
                </c:pt>
                <c:pt idx="1">
                  <c:v>Inglês</c:v>
                </c:pt>
                <c:pt idx="2">
                  <c:v>Não realiza</c:v>
                </c:pt>
              </c:strCache>
            </c:strRef>
          </c:cat>
          <c:val>
            <c:numRef>
              <c:f>Planilha1!$C$203:$C$205</c:f>
              <c:numCache>
                <c:formatCode>0.0%</c:formatCode>
                <c:ptCount val="3"/>
                <c:pt idx="0">
                  <c:v>0.152777777777778</c:v>
                </c:pt>
                <c:pt idx="1">
                  <c:v>0.180555555555556</c:v>
                </c:pt>
                <c:pt idx="2">
                  <c:v>0.777777777777778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Práticas de sustentabilidade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6097900262467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2506813611649"/>
          <c:y val="0.0919799246601685"/>
          <c:w val="0.54051238359603"/>
          <c:h val="0.878835441812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Planilha1!$A$212:$A$221</c:f>
              <c:strCache>
                <c:ptCount val="10"/>
                <c:pt idx="0">
                  <c:v>Não desenvolve prática de sustentabilidade</c:v>
                </c:pt>
                <c:pt idx="1">
                  <c:v>Contrata profissional PCD</c:v>
                </c:pt>
                <c:pt idx="2">
                  <c:v>Faz uso de energia solar</c:v>
                </c:pt>
                <c:pt idx="3">
                  <c:v>Cuidados ambientais na seleção de fornecedores</c:v>
                </c:pt>
                <c:pt idx="4">
                  <c:v>Redução de desperdício</c:v>
                </c:pt>
                <c:pt idx="5">
                  <c:v>Economia de água</c:v>
                </c:pt>
                <c:pt idx="6">
                  <c:v>Compra alimentos produzidos na região</c:v>
                </c:pt>
                <c:pt idx="7">
                  <c:v>Faz Reciclagem</c:v>
                </c:pt>
                <c:pt idx="8">
                  <c:v>Compra de fornecedores locais</c:v>
                </c:pt>
                <c:pt idx="9">
                  <c:v>Oferece vagas de emprego para pessoas da comunidade</c:v>
                </c:pt>
              </c:strCache>
            </c:strRef>
          </c:cat>
          <c:val>
            <c:numRef>
              <c:f>Planilha1!$C$212:$C$221</c:f>
              <c:numCache>
                <c:formatCode>0.0%</c:formatCode>
                <c:ptCount val="10"/>
                <c:pt idx="0">
                  <c:v>0.285714285714286</c:v>
                </c:pt>
                <c:pt idx="1">
                  <c:v>0.1</c:v>
                </c:pt>
                <c:pt idx="2">
                  <c:v>0.142857142857143</c:v>
                </c:pt>
                <c:pt idx="3">
                  <c:v>0.242857142857143</c:v>
                </c:pt>
                <c:pt idx="4">
                  <c:v>0.285714285714286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0.414285714285714</c:v>
                </c:pt>
                <c:pt idx="9">
                  <c:v>0.428571428571429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Principais dificuldades encontradas na condução das atividades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0720590899588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0723947339185"/>
          <c:y val="0.0863282571912014"/>
          <c:w val="0.759276052660815"/>
          <c:h val="0.9018407343752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Planilha1!$A$225:$A$241</c:f>
              <c:strCache>
                <c:ptCount val="17"/>
                <c:pt idx="0">
                  <c:v>Problemas com fiscalização</c:v>
                </c:pt>
                <c:pt idx="1">
                  <c:v>Poluição sonora</c:v>
                </c:pt>
                <c:pt idx="2">
                  <c:v>Comercialização</c:v>
                </c:pt>
                <c:pt idx="3">
                  <c:v>Equipamentos obsoletos</c:v>
                </c:pt>
                <c:pt idx="4">
                  <c:v>Desconhecimento do mercado</c:v>
                </c:pt>
                <c:pt idx="5">
                  <c:v>Falta de conhecimentos gerenciais</c:v>
                </c:pt>
                <c:pt idx="6">
                  <c:v>Instalações inadequadas</c:v>
                </c:pt>
                <c:pt idx="7">
                  <c:v>Endividamento bancário</c:v>
                </c:pt>
                <c:pt idx="8">
                  <c:v>Acesso à tecnologia de ponta</c:v>
                </c:pt>
                <c:pt idx="9">
                  <c:v>Capacitação/Orientação técnica</c:v>
                </c:pt>
                <c:pt idx="10">
                  <c:v>Falta de crédito bancário</c:v>
                </c:pt>
                <c:pt idx="11">
                  <c:v>Mão de obra qualificada</c:v>
                </c:pt>
                <c:pt idx="12">
                  <c:v>Falta de capital de giro</c:v>
                </c:pt>
                <c:pt idx="13">
                  <c:v>Falta de clientes</c:v>
                </c:pt>
                <c:pt idx="14">
                  <c:v>Competitividade/concorrência</c:v>
                </c:pt>
                <c:pt idx="15">
                  <c:v>Divulgação/Marketing</c:v>
                </c:pt>
                <c:pt idx="16">
                  <c:v>Pandemia Covid-19</c:v>
                </c:pt>
              </c:strCache>
            </c:strRef>
          </c:cat>
          <c:val>
            <c:numRef>
              <c:f>Planilha1!$C$225:$C$241</c:f>
              <c:numCache>
                <c:formatCode>0.0%</c:formatCode>
                <c:ptCount val="17"/>
                <c:pt idx="0">
                  <c:v>0.0142857142857143</c:v>
                </c:pt>
                <c:pt idx="1">
                  <c:v>0.0142857142857143</c:v>
                </c:pt>
                <c:pt idx="2">
                  <c:v>0.0285714285714286</c:v>
                </c:pt>
                <c:pt idx="3">
                  <c:v>0.0428571428571429</c:v>
                </c:pt>
                <c:pt idx="4">
                  <c:v>0.0571428571428571</c:v>
                </c:pt>
                <c:pt idx="5">
                  <c:v>0.0571428571428571</c:v>
                </c:pt>
                <c:pt idx="6">
                  <c:v>0.0571428571428571</c:v>
                </c:pt>
                <c:pt idx="7">
                  <c:v>0.0857142857142857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0.142857142857143</c:v>
                </c:pt>
                <c:pt idx="12">
                  <c:v>0.142857142857143</c:v>
                </c:pt>
                <c:pt idx="13">
                  <c:v>0.2</c:v>
                </c:pt>
                <c:pt idx="14">
                  <c:v>0.257142857142857</c:v>
                </c:pt>
                <c:pt idx="15">
                  <c:v>0.314285714285714</c:v>
                </c:pt>
                <c:pt idx="16">
                  <c:v>0.485714285714286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dirty="0"/>
              <a:t>Principais serviços digitais utilizados (Múltipla Respostas)</a:t>
            </a:r>
            <a:endParaRPr lang="pt-BR" sz="1250" b="1" dirty="0"/>
          </a:p>
        </c:rich>
      </c:tx>
      <c:layout>
        <c:manualLayout>
          <c:xMode val="edge"/>
          <c:yMode val="edge"/>
          <c:x val="0.1841389882010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68667005629532"/>
          <c:y val="0.10555025692211"/>
          <c:w val="0.605736717465291"/>
          <c:h val="0.894449743077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Planilha1!$A$246:$A$255</c:f>
              <c:strCache>
                <c:ptCount val="10"/>
                <c:pt idx="0">
                  <c:v>Não utiliza nenhuma ferramenta</c:v>
                </c:pt>
                <c:pt idx="1">
                  <c:v>Acesso a serviços do governo</c:v>
                </c:pt>
                <c:pt idx="2">
                  <c:v>Venda online dos produtos da empresa</c:v>
                </c:pt>
                <c:pt idx="3">
                  <c:v>Compra de insumos e mercadorias</c:v>
                </c:pt>
                <c:pt idx="4">
                  <c:v>Reunião/conversa virtual</c:v>
                </c:pt>
                <c:pt idx="5">
                  <c:v>Pesquisa de preço/fornecedores</c:v>
                </c:pt>
                <c:pt idx="6">
                  <c:v>Exposição de produtos da empresa</c:v>
                </c:pt>
                <c:pt idx="7">
                  <c:v>Acesso a serviços bancários</c:v>
                </c:pt>
                <c:pt idx="8">
                  <c:v>Divulgação Institucional da empresa</c:v>
                </c:pt>
                <c:pt idx="9">
                  <c:v>Uso do e-mail</c:v>
                </c:pt>
              </c:strCache>
            </c:strRef>
          </c:cat>
          <c:val>
            <c:numRef>
              <c:f>Planilha1!$C$246:$C$255</c:f>
              <c:numCache>
                <c:formatCode>0.0%</c:formatCode>
                <c:ptCount val="10"/>
                <c:pt idx="0">
                  <c:v>0.0142857142857143</c:v>
                </c:pt>
                <c:pt idx="1">
                  <c:v>0.157142857142857</c:v>
                </c:pt>
                <c:pt idx="2">
                  <c:v>0.157142857142857</c:v>
                </c:pt>
                <c:pt idx="3">
                  <c:v>0.3</c:v>
                </c:pt>
                <c:pt idx="4">
                  <c:v>0.314285714285714</c:v>
                </c:pt>
                <c:pt idx="5">
                  <c:v>0.428571428571429</c:v>
                </c:pt>
                <c:pt idx="6">
                  <c:v>0.557142857142857</c:v>
                </c:pt>
                <c:pt idx="7">
                  <c:v>0.671428571428571</c:v>
                </c:pt>
                <c:pt idx="8">
                  <c:v>0.671428571428571</c:v>
                </c:pt>
                <c:pt idx="9">
                  <c:v>0.828571428571429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Documentações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2733534372033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0886431749223"/>
          <c:y val="0.128830896137983"/>
          <c:w val="0.483108840118389"/>
          <c:h val="0.8612187476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Planilha1!$A$413:$A$417</c:f>
              <c:strCache>
                <c:ptCount val="5"/>
                <c:pt idx="0">
                  <c:v>PPRA - Programa de Prevenção de Riscos Ambientais</c:v>
                </c:pt>
                <c:pt idx="1">
                  <c:v>PCMSO - Programa de Controle Médico e Saúde Ocupacional</c:v>
                </c:pt>
                <c:pt idx="2">
                  <c:v>Licenciamento ambiental</c:v>
                </c:pt>
                <c:pt idx="3">
                  <c:v>Licença e projeto de combate a incêndio</c:v>
                </c:pt>
                <c:pt idx="4">
                  <c:v>Alvará de funcionamento</c:v>
                </c:pt>
              </c:strCache>
            </c:strRef>
          </c:cat>
          <c:val>
            <c:numRef>
              <c:f>Planilha1!$C$413:$C$417</c:f>
              <c:numCache>
                <c:formatCode>0.0%</c:formatCode>
                <c:ptCount val="5"/>
                <c:pt idx="0">
                  <c:v>0.352112676056338</c:v>
                </c:pt>
                <c:pt idx="1">
                  <c:v>0.422535211267606</c:v>
                </c:pt>
                <c:pt idx="2">
                  <c:v>0.619718309859155</c:v>
                </c:pt>
                <c:pt idx="3">
                  <c:v>0.647887323943662</c:v>
                </c:pt>
                <c:pt idx="4">
                  <c:v>0.901408450704225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Alvará de funcionamento está atualizado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9557633420822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pt-B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Planilha1!$A$300:$A$301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Planilha1!$C$300:$C$301</c:f>
              <c:numCache>
                <c:formatCode>0.0%</c:formatCode>
                <c:ptCount val="2"/>
                <c:pt idx="0">
                  <c:v>0.96875</c:v>
                </c:pt>
                <c:pt idx="1">
                  <c:v>0.03125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chemeClr val="tx1"/>
          </a:solidFill>
        </a:defRPr>
      </a:pPr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1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150" b="1" i="0" baseline="0" dirty="0">
                <a:effectLst/>
              </a:rPr>
              <a:t>Demandas necessárias através das quais o SEBRAE-RN poderia contribuir para o desenvolvimento de sua empresa (Múltipla Resposta)</a:t>
            </a:r>
            <a:endParaRPr lang="pt-BR" sz="1150" b="1" i="0" baseline="0" dirty="0">
              <a:effectLst/>
            </a:endParaRPr>
          </a:p>
        </c:rich>
      </c:tx>
      <c:layout>
        <c:manualLayout>
          <c:xMode val="edge"/>
          <c:yMode val="edge"/>
          <c:x val="0.11587144199567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92667686049226"/>
          <c:y val="0.118185364444123"/>
          <c:w val="0.580714044138312"/>
          <c:h val="0.8662963230513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Planilha1!$A$261:$A$277</c:f>
              <c:strCache>
                <c:ptCount val="17"/>
                <c:pt idx="0">
                  <c:v>Vendas</c:v>
                </c:pt>
                <c:pt idx="1">
                  <c:v>Parceria para cartão de desconto</c:v>
                </c:pt>
                <c:pt idx="2">
                  <c:v>Manutenção hidraúlica</c:v>
                </c:pt>
                <c:pt idx="3">
                  <c:v>Acesso a produtos/matéria-prima</c:v>
                </c:pt>
                <c:pt idx="4">
                  <c:v>Distribuição e logística</c:v>
                </c:pt>
                <c:pt idx="5">
                  <c:v>Capacitação</c:v>
                </c:pt>
                <c:pt idx="6">
                  <c:v>Aumentar a produção</c:v>
                </c:pt>
                <c:pt idx="7">
                  <c:v>Acesso a novos mercados</c:v>
                </c:pt>
                <c:pt idx="8">
                  <c:v>Orientação ao crédito</c:v>
                </c:pt>
                <c:pt idx="9">
                  <c:v>Novos canais de comercialização</c:v>
                </c:pt>
                <c:pt idx="10">
                  <c:v>Negócios digitais</c:v>
                </c:pt>
                <c:pt idx="11">
                  <c:v>Desenvolver novos produtos ou serviços</c:v>
                </c:pt>
                <c:pt idx="12">
                  <c:v>Gestão de negócios</c:v>
                </c:pt>
                <c:pt idx="13">
                  <c:v>Aumentar as vendas</c:v>
                </c:pt>
                <c:pt idx="14">
                  <c:v>Acesso a inovação e tecnologia</c:v>
                </c:pt>
                <c:pt idx="15">
                  <c:v>Consultoria</c:v>
                </c:pt>
                <c:pt idx="16">
                  <c:v>Marketing digital</c:v>
                </c:pt>
              </c:strCache>
            </c:strRef>
          </c:cat>
          <c:val>
            <c:numRef>
              <c:f>Planilha1!$C$261:$C$277</c:f>
              <c:numCache>
                <c:formatCode>0.0%</c:formatCode>
                <c:ptCount val="17"/>
                <c:pt idx="0">
                  <c:v>0.0142857142857143</c:v>
                </c:pt>
                <c:pt idx="1">
                  <c:v>0.0142857142857143</c:v>
                </c:pt>
                <c:pt idx="2">
                  <c:v>0.0142857142857143</c:v>
                </c:pt>
                <c:pt idx="3">
                  <c:v>0.0285714285714286</c:v>
                </c:pt>
                <c:pt idx="4">
                  <c:v>0.0857142857142857</c:v>
                </c:pt>
                <c:pt idx="5">
                  <c:v>0.0857142857142857</c:v>
                </c:pt>
                <c:pt idx="6">
                  <c:v>0.1</c:v>
                </c:pt>
                <c:pt idx="7">
                  <c:v>0.114285714285714</c:v>
                </c:pt>
                <c:pt idx="8">
                  <c:v>0.128571428571429</c:v>
                </c:pt>
                <c:pt idx="9">
                  <c:v>0.171428571428571</c:v>
                </c:pt>
                <c:pt idx="10">
                  <c:v>0.214285714285714</c:v>
                </c:pt>
                <c:pt idx="11">
                  <c:v>0.214285714285714</c:v>
                </c:pt>
                <c:pt idx="12">
                  <c:v>0.228571428571429</c:v>
                </c:pt>
                <c:pt idx="13">
                  <c:v>0.271428571428571</c:v>
                </c:pt>
                <c:pt idx="14">
                  <c:v>0.285714285714286</c:v>
                </c:pt>
                <c:pt idx="15">
                  <c:v>0.485714285714286</c:v>
                </c:pt>
                <c:pt idx="16">
                  <c:v>0.485714285714286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25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50" b="1" i="0" baseline="0" dirty="0">
                <a:effectLst/>
              </a:rPr>
              <a:t>Instituições que as empresas se relacionam (Múltipla Resposta)</a:t>
            </a:r>
            <a:endParaRPr lang="pt-BR" sz="1250" b="1" i="0" baseline="0" dirty="0">
              <a:effectLst/>
            </a:endParaRPr>
          </a:p>
        </c:rich>
      </c:tx>
      <c:layout>
        <c:manualLayout>
          <c:xMode val="edge"/>
          <c:yMode val="edge"/>
          <c:x val="0.1207271586657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461142625989"/>
          <c:y val="0.0861966933620477"/>
          <c:w val="0.734254508509017"/>
          <c:h val="0.904099423469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Planilha1!$C$202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Planilha1!$A$308:$A$326</c:f>
              <c:strCache>
                <c:ptCount val="19"/>
                <c:pt idx="0">
                  <c:v>SESI</c:v>
                </c:pt>
                <c:pt idx="1">
                  <c:v>IEL</c:v>
                </c:pt>
                <c:pt idx="2">
                  <c:v>SENAC</c:v>
                </c:pt>
                <c:pt idx="3">
                  <c:v>Assembléia legislativa</c:v>
                </c:pt>
                <c:pt idx="4">
                  <c:v>Fundação José Augusto</c:v>
                </c:pt>
                <c:pt idx="5">
                  <c:v>Associação PCD</c:v>
                </c:pt>
                <c:pt idx="6">
                  <c:v>Hospitais</c:v>
                </c:pt>
                <c:pt idx="7">
                  <c:v>Colégios</c:v>
                </c:pt>
                <c:pt idx="8">
                  <c:v>IFRN</c:v>
                </c:pt>
                <c:pt idx="9">
                  <c:v>SENAI</c:v>
                </c:pt>
                <c:pt idx="10">
                  <c:v>SINE</c:v>
                </c:pt>
                <c:pt idx="11">
                  <c:v>Fecomércio</c:v>
                </c:pt>
                <c:pt idx="12">
                  <c:v>SESC</c:v>
                </c:pt>
                <c:pt idx="13">
                  <c:v>CDL</c:v>
                </c:pt>
                <c:pt idx="14">
                  <c:v>SEBRAE</c:v>
                </c:pt>
                <c:pt idx="15">
                  <c:v>Universidades</c:v>
                </c:pt>
                <c:pt idx="16">
                  <c:v>Governo do RN</c:v>
                </c:pt>
                <c:pt idx="17">
                  <c:v>Prefeitura de Natal</c:v>
                </c:pt>
                <c:pt idx="18">
                  <c:v>Não se relaciona</c:v>
                </c:pt>
              </c:strCache>
            </c:strRef>
          </c:cat>
          <c:val>
            <c:numRef>
              <c:f>Planilha1!$C$308:$C$326</c:f>
              <c:numCache>
                <c:formatCode>0.0%</c:formatCode>
                <c:ptCount val="19"/>
                <c:pt idx="0">
                  <c:v>0.0142857142857143</c:v>
                </c:pt>
                <c:pt idx="1">
                  <c:v>0.0142857142857143</c:v>
                </c:pt>
                <c:pt idx="2">
                  <c:v>0.0142857142857143</c:v>
                </c:pt>
                <c:pt idx="3">
                  <c:v>0.0142857142857143</c:v>
                </c:pt>
                <c:pt idx="4">
                  <c:v>0.0142857142857143</c:v>
                </c:pt>
                <c:pt idx="5">
                  <c:v>0.0142857142857143</c:v>
                </c:pt>
                <c:pt idx="6">
                  <c:v>0.0142857142857143</c:v>
                </c:pt>
                <c:pt idx="7">
                  <c:v>0.0142857142857143</c:v>
                </c:pt>
                <c:pt idx="8">
                  <c:v>0.0285714285714286</c:v>
                </c:pt>
                <c:pt idx="9">
                  <c:v>0.0285714285714286</c:v>
                </c:pt>
                <c:pt idx="10">
                  <c:v>0.0285714285714286</c:v>
                </c:pt>
                <c:pt idx="11">
                  <c:v>0.0285714285714286</c:v>
                </c:pt>
                <c:pt idx="12">
                  <c:v>0.0428571428571429</c:v>
                </c:pt>
                <c:pt idx="13">
                  <c:v>0.0857142857142857</c:v>
                </c:pt>
                <c:pt idx="14">
                  <c:v>0.142857142857143</c:v>
                </c:pt>
                <c:pt idx="15">
                  <c:v>0.171428571428571</c:v>
                </c:pt>
                <c:pt idx="16">
                  <c:v>0.242857142857143</c:v>
                </c:pt>
                <c:pt idx="17">
                  <c:v>0.285714285714286</c:v>
                </c:pt>
                <c:pt idx="18">
                  <c:v>0.471428571428571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384191"/>
        <c:axId val="269369631"/>
      </c:barChart>
      <c:catAx>
        <c:axId val="2693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69631"/>
        <c:crosses val="autoZero"/>
        <c:auto val="1"/>
        <c:lblAlgn val="ctr"/>
        <c:lblOffset val="100"/>
        <c:noMultiLvlLbl val="0"/>
      </c:catAx>
      <c:valAx>
        <c:axId val="269369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693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lang="pt-BR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5B4072-419E-47CD-A1FA-700F7091F31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 de texto Mestres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pt-BR" sz="1200" dirty="0"/>
            </a:fld>
            <a:endParaRPr lang="pt-B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035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pt-BR" altLang="pt-BR" sz="1200" dirty="0"/>
            </a:fld>
            <a:endParaRPr lang="pt-BR" altLang="pt-BR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0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pt-BR" altLang="pt-BR" sz="1200" dirty="0"/>
            </a:fld>
            <a:endParaRPr lang="pt-BR" altLang="pt-BR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445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pt-BR" altLang="pt-BR" sz="1200" dirty="0"/>
            </a:fld>
            <a:endParaRPr lang="pt-BR" altLang="pt-BR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650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pt-BR" altLang="pt-BR" sz="1200" dirty="0"/>
            </a:fld>
            <a:endParaRPr lang="pt-BR" altLang="pt-BR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854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pt-BR" altLang="pt-BR" sz="1200" dirty="0"/>
            </a:fld>
            <a:endParaRPr lang="pt-BR" altLang="pt-BR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059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pt-BR" altLang="pt-BR" sz="1200" dirty="0"/>
            </a:fld>
            <a:endParaRPr lang="pt-BR" altLang="pt-BR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pt-BR" altLang="pt-BR" dirty="0"/>
              <a:t>Clique para editar o estilo do título mestre</a:t>
            </a:r>
            <a:endParaRPr lang="pt-BR" altLang="pt-BR"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pt-BR" altLang="pt-BR" dirty="0"/>
              <a:t>Clique para editar os estilos do texto mestre</a:t>
            </a:r>
            <a:endParaRPr lang="pt-BR" altLang="pt-BR" dirty="0"/>
          </a:p>
          <a:p>
            <a:pPr lvl="1"/>
            <a:r>
              <a:rPr lang="pt-BR" altLang="pt-BR" dirty="0"/>
              <a:t>Segundo nível</a:t>
            </a:r>
            <a:endParaRPr lang="pt-BR" altLang="pt-BR" dirty="0"/>
          </a:p>
          <a:p>
            <a:pPr lvl="2"/>
            <a:r>
              <a:rPr lang="pt-BR" altLang="pt-BR" dirty="0"/>
              <a:t>Terceiro nível</a:t>
            </a:r>
            <a:endParaRPr lang="pt-BR" altLang="pt-BR" dirty="0"/>
          </a:p>
          <a:p>
            <a:pPr lvl="3"/>
            <a:r>
              <a:rPr lang="pt-BR" altLang="pt-BR" dirty="0"/>
              <a:t>Quarto nível</a:t>
            </a:r>
            <a:endParaRPr lang="pt-BR" altLang="pt-BR" dirty="0"/>
          </a:p>
          <a:p>
            <a:pPr lvl="4"/>
            <a:r>
              <a:rPr lang="pt-BR" altLang="pt-BR" dirty="0"/>
              <a:t>Quinto nível</a:t>
            </a:r>
            <a:endParaRPr lang="pt-BR" alt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1A9025-9D6D-49E7-BD5C-2F6E16591026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1.xml"/></Relationships>
</file>

<file path=ppt/slides/_rels/slide10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chart" Target="../charts/chart16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67.xml"/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chart" Target="../charts/chart164.xml"/></Relationships>
</file>

<file path=ppt/slides/_rels/slide10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chart" Target="../charts/chart170.xml"/><Relationship Id="rId2" Type="http://schemas.openxmlformats.org/officeDocument/2006/relationships/chart" Target="../charts/chart169.xml"/><Relationship Id="rId1" Type="http://schemas.openxmlformats.org/officeDocument/2006/relationships/chart" Target="../charts/chart168.xml"/></Relationships>
</file>

<file path=ppt/slides/_rels/slide10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72.xml"/><Relationship Id="rId1" Type="http://schemas.openxmlformats.org/officeDocument/2006/relationships/chart" Target="../charts/chart171.xml"/></Relationships>
</file>

<file path=ppt/slides/_rels/slide10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74.xml"/><Relationship Id="rId1" Type="http://schemas.openxmlformats.org/officeDocument/2006/relationships/chart" Target="../charts/chart173.xml"/></Relationships>
</file>

<file path=ppt/slides/_rels/slide10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76.xml"/><Relationship Id="rId1" Type="http://schemas.openxmlformats.org/officeDocument/2006/relationships/chart" Target="../charts/chart17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77.xml"/></Relationships>
</file>

<file path=ppt/slides/_rels/slide10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79.xml"/><Relationship Id="rId1" Type="http://schemas.openxmlformats.org/officeDocument/2006/relationships/chart" Target="../charts/chart178.xml"/></Relationships>
</file>

<file path=ppt/slides/_rels/slide10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81.xml"/><Relationship Id="rId1" Type="http://schemas.openxmlformats.org/officeDocument/2006/relationships/chart" Target="../charts/chart18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chart" Target="../charts/chart12.xml"/></Relationships>
</file>

<file path=ppt/slides/_rels/slide1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83.xml"/><Relationship Id="rId1" Type="http://schemas.openxmlformats.org/officeDocument/2006/relationships/chart" Target="../charts/chart182.xml"/></Relationships>
</file>

<file path=ppt/slides/_rels/slide1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85.xml"/><Relationship Id="rId1" Type="http://schemas.openxmlformats.org/officeDocument/2006/relationships/chart" Target="../charts/chart18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87.xml"/><Relationship Id="rId1" Type="http://schemas.openxmlformats.org/officeDocument/2006/relationships/chart" Target="../charts/chart18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88.xml"/></Relationships>
</file>

<file path=ppt/slides/_rels/slide1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chart" Target="../charts/chart191.xml"/><Relationship Id="rId2" Type="http://schemas.openxmlformats.org/officeDocument/2006/relationships/chart" Target="../charts/chart190.xml"/><Relationship Id="rId1" Type="http://schemas.openxmlformats.org/officeDocument/2006/relationships/chart" Target="../charts/chart18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7.xml"/><Relationship Id="rId1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25.xml"/><Relationship Id="rId1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27.xml"/><Relationship Id="rId1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29.xml"/><Relationship Id="rId1" Type="http://schemas.openxmlformats.org/officeDocument/2006/relationships/chart" Target="../charts/char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30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32.xml"/><Relationship Id="rId1" Type="http://schemas.openxmlformats.org/officeDocument/2006/relationships/chart" Target="../charts/chart3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34.xml"/><Relationship Id="rId1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37.xml"/><Relationship Id="rId1" Type="http://schemas.openxmlformats.org/officeDocument/2006/relationships/chart" Target="../charts/char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2.xml"/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chart" Target="../charts/chart39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44.xml"/><Relationship Id="rId1" Type="http://schemas.openxmlformats.org/officeDocument/2006/relationships/chart" Target="../charts/chart43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46.xml"/><Relationship Id="rId1" Type="http://schemas.openxmlformats.org/officeDocument/2006/relationships/chart" Target="../charts/chart45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48.xml"/><Relationship Id="rId1" Type="http://schemas.openxmlformats.org/officeDocument/2006/relationships/chart" Target="../charts/char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50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52.xml"/><Relationship Id="rId1" Type="http://schemas.openxmlformats.org/officeDocument/2006/relationships/chart" Target="../charts/char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55.xml"/><Relationship Id="rId1" Type="http://schemas.openxmlformats.org/officeDocument/2006/relationships/chart" Target="../charts/chart5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56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58.xml"/><Relationship Id="rId1" Type="http://schemas.openxmlformats.org/officeDocument/2006/relationships/chart" Target="../charts/chart57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60.xml"/><Relationship Id="rId1" Type="http://schemas.openxmlformats.org/officeDocument/2006/relationships/chart" Target="../charts/chart59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62.xml"/><Relationship Id="rId1" Type="http://schemas.openxmlformats.org/officeDocument/2006/relationships/chart" Target="../charts/chart61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64.xml"/><Relationship Id="rId1" Type="http://schemas.openxmlformats.org/officeDocument/2006/relationships/chart" Target="../charts/chart6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65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67.xml"/><Relationship Id="rId1" Type="http://schemas.openxmlformats.org/officeDocument/2006/relationships/chart" Target="../charts/chart6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70.xml"/><Relationship Id="rId1" Type="http://schemas.openxmlformats.org/officeDocument/2006/relationships/chart" Target="../charts/chart69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72.xml"/><Relationship Id="rId1" Type="http://schemas.openxmlformats.org/officeDocument/2006/relationships/chart" Target="../charts/chart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74.xml"/><Relationship Id="rId1" Type="http://schemas.openxmlformats.org/officeDocument/2006/relationships/chart" Target="../charts/chart7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78.xml"/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chart" Target="../charts/chart75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80.xml"/><Relationship Id="rId1" Type="http://schemas.openxmlformats.org/officeDocument/2006/relationships/chart" Target="../charts/chart79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82.xml"/><Relationship Id="rId1" Type="http://schemas.openxmlformats.org/officeDocument/2006/relationships/chart" Target="../charts/chart81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84.xml"/><Relationship Id="rId1" Type="http://schemas.openxmlformats.org/officeDocument/2006/relationships/chart" Target="../charts/chart8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8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8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87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89.xml"/><Relationship Id="rId1" Type="http://schemas.openxmlformats.org/officeDocument/2006/relationships/chart" Target="../charts/chart8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9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91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93.xml"/><Relationship Id="rId1" Type="http://schemas.openxmlformats.org/officeDocument/2006/relationships/chart" Target="../charts/chart9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9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95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97.xml"/><Relationship Id="rId1" Type="http://schemas.openxmlformats.org/officeDocument/2006/relationships/chart" Target="../charts/chart9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98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00.xml"/><Relationship Id="rId1" Type="http://schemas.openxmlformats.org/officeDocument/2006/relationships/chart" Target="../charts/chart9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chart" Target="../charts/chart10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07.xml"/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chart" Target="../charts/chart104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09.xml"/><Relationship Id="rId1" Type="http://schemas.openxmlformats.org/officeDocument/2006/relationships/chart" Target="../charts/chart108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11.xml"/><Relationship Id="rId1" Type="http://schemas.openxmlformats.org/officeDocument/2006/relationships/chart" Target="../charts/chart110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13.xml"/><Relationship Id="rId1" Type="http://schemas.openxmlformats.org/officeDocument/2006/relationships/chart" Target="../charts/chart112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15.xml"/><Relationship Id="rId1" Type="http://schemas.openxmlformats.org/officeDocument/2006/relationships/chart" Target="../charts/chart114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17.xml"/><Relationship Id="rId1" Type="http://schemas.openxmlformats.org/officeDocument/2006/relationships/chart" Target="../charts/chart116.xml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19.xml"/><Relationship Id="rId1" Type="http://schemas.openxmlformats.org/officeDocument/2006/relationships/chart" Target="../charts/chart118.x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21.xml"/><Relationship Id="rId1" Type="http://schemas.openxmlformats.org/officeDocument/2006/relationships/chart" Target="../charts/chart1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2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23.xml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25.xml"/><Relationship Id="rId1" Type="http://schemas.openxmlformats.org/officeDocument/2006/relationships/chart" Target="../charts/chart1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26.xml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28.xml"/><Relationship Id="rId1" Type="http://schemas.openxmlformats.org/officeDocument/2006/relationships/chart" Target="../charts/chart127.xml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30.xml"/><Relationship Id="rId1" Type="http://schemas.openxmlformats.org/officeDocument/2006/relationships/chart" Target="../charts/chart129.xml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32.xml"/><Relationship Id="rId1" Type="http://schemas.openxmlformats.org/officeDocument/2006/relationships/chart" Target="../charts/chart131.xml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chart" Target="../charts/chart135.xml"/><Relationship Id="rId2" Type="http://schemas.openxmlformats.org/officeDocument/2006/relationships/chart" Target="../charts/chart134.xml"/><Relationship Id="rId1" Type="http://schemas.openxmlformats.org/officeDocument/2006/relationships/chart" Target="../charts/chart13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39.xml"/><Relationship Id="rId3" Type="http://schemas.openxmlformats.org/officeDocument/2006/relationships/chart" Target="../charts/chart138.xml"/><Relationship Id="rId2" Type="http://schemas.openxmlformats.org/officeDocument/2006/relationships/chart" Target="../charts/chart137.xml"/><Relationship Id="rId1" Type="http://schemas.openxmlformats.org/officeDocument/2006/relationships/chart" Target="../charts/chart13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chart" Target="../charts/chart9.xml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41.xml"/><Relationship Id="rId1" Type="http://schemas.openxmlformats.org/officeDocument/2006/relationships/chart" Target="../charts/chart140.xml"/></Relationships>
</file>

<file path=ppt/slides/_rels/slide9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43.xml"/><Relationship Id="rId1" Type="http://schemas.openxmlformats.org/officeDocument/2006/relationships/chart" Target="../charts/chart14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44.xml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46.xml"/><Relationship Id="rId1" Type="http://schemas.openxmlformats.org/officeDocument/2006/relationships/chart" Target="../charts/chart145.xml"/></Relationships>
</file>

<file path=ppt/slides/_rels/slide9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151.xml"/><Relationship Id="rId4" Type="http://schemas.openxmlformats.org/officeDocument/2006/relationships/chart" Target="../charts/chart150.xml"/><Relationship Id="rId3" Type="http://schemas.openxmlformats.org/officeDocument/2006/relationships/chart" Target="../charts/chart149.xml"/><Relationship Id="rId2" Type="http://schemas.openxmlformats.org/officeDocument/2006/relationships/chart" Target="../charts/chart148.xml"/><Relationship Id="rId1" Type="http://schemas.openxmlformats.org/officeDocument/2006/relationships/chart" Target="../charts/chart147.xml"/></Relationships>
</file>

<file path=ppt/slides/_rels/slide9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53.xml"/><Relationship Id="rId1" Type="http://schemas.openxmlformats.org/officeDocument/2006/relationships/chart" Target="../charts/chart152.xml"/></Relationships>
</file>

<file path=ppt/slides/_rels/slide9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55.xml"/><Relationship Id="rId1" Type="http://schemas.openxmlformats.org/officeDocument/2006/relationships/chart" Target="../charts/chart154.xml"/></Relationships>
</file>

<file path=ppt/slides/_rels/slide9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57.xml"/><Relationship Id="rId1" Type="http://schemas.openxmlformats.org/officeDocument/2006/relationships/chart" Target="../charts/chart156.xml"/></Relationships>
</file>

<file path=ppt/slides/_rels/slide9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chart" Target="../charts/chart158.xml"/></Relationships>
</file>

<file path=ppt/slides/_rels/slide9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160.xml"/><Relationship Id="rId1" Type="http://schemas.openxmlformats.org/officeDocument/2006/relationships/chart" Target="../charts/chart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CaixaDeTexto 4"/>
          <p:cNvSpPr txBox="1"/>
          <p:nvPr/>
        </p:nvSpPr>
        <p:spPr>
          <a:xfrm>
            <a:off x="428625" y="2643188"/>
            <a:ext cx="83518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Relatório da Pesquisa de Mapeamento Turístico de Natal / RN </a:t>
            </a:r>
            <a:endParaRPr lang="pt-BR" altLang="pt-BR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5" name="CaixaDeTexto 6"/>
          <p:cNvSpPr txBox="1"/>
          <p:nvPr/>
        </p:nvSpPr>
        <p:spPr>
          <a:xfrm>
            <a:off x="3571875" y="5915025"/>
            <a:ext cx="2143125" cy="871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haroni" pitchFamily="2" charset="-79"/>
                <a:ea typeface="Aharoni" pitchFamily="2" charset="-79"/>
              </a:rPr>
              <a:t>Natal - RN</a:t>
            </a:r>
            <a:endParaRPr lang="pt-BR" altLang="pt-BR" sz="1800" dirty="0">
              <a:latin typeface="Aharoni" pitchFamily="2" charset="-79"/>
              <a:ea typeface="Aharoni" pitchFamily="2" charset="-79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haroni" pitchFamily="2" charset="-79"/>
                <a:ea typeface="Aharoni" pitchFamily="2" charset="-79"/>
              </a:rPr>
              <a:t>2023</a:t>
            </a:r>
            <a:endParaRPr lang="pt-BR" altLang="pt-BR" sz="1800" dirty="0">
              <a:latin typeface="Aharoni" pitchFamily="2" charset="-79"/>
              <a:ea typeface="Aharoni" pitchFamily="2" charset="-79"/>
            </a:endParaRPr>
          </a:p>
        </p:txBody>
      </p:sp>
      <p:pic>
        <p:nvPicPr>
          <p:cNvPr id="3076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5738" y="404813"/>
            <a:ext cx="1141412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Imagem 2" descr="Desenho com traços pretos em fundo branco e letras pretas&#10;&#10;Descrição gerada automaticamente com confiança mé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3" y="554038"/>
            <a:ext cx="1636712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Imagem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238" y="487363"/>
            <a:ext cx="1733550" cy="78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CaixaDeTexto 6"/>
          <p:cNvSpPr txBox="1"/>
          <p:nvPr/>
        </p:nvSpPr>
        <p:spPr>
          <a:xfrm>
            <a:off x="2555875" y="838200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Estrutura das unidades habitacionais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57200" y="1195388"/>
          <a:ext cx="8229600" cy="3457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6446"/>
                <a:gridCol w="822960"/>
                <a:gridCol w="822960"/>
                <a:gridCol w="959571"/>
                <a:gridCol w="686349"/>
                <a:gridCol w="821314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UH - Suítes (com sala de estar)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94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19,67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1.200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Leitos (Camas) - Suítes (com sala de estar)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164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35,03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2.172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UH - Apartamentos com banheiro privativo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396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50,69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8.009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Leitos (Camas) - Apartamentos com banheiro privativo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1100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104,68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16.226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UH - Quartos (sem banheiro privativo)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246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7,5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61,30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613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Leitos (Camas) - Quartos (sem banheiro privativo)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350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80,71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565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UH - Chalés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36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17,86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125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Leitos (Camas) - Chalés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14,5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24,92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299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Total de camas extras (móveis em depósito)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200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8,5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21,19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1.229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UH - UHs adaptadas para pessoas com deficiência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43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5,32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314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Leitos (Camas) - UHs adaptadas para pessoas com deficiência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74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9,42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490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Número de Unidades Habitacionais - Geral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446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52,91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9.947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dirty="0">
                          <a:effectLst/>
                        </a:rPr>
                        <a:t>Número de leitos - Geral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1200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>
                          <a:effectLst/>
                        </a:rPr>
                        <a:t>102,46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50" b="1" dirty="0">
                          <a:effectLst/>
                        </a:rPr>
                        <a:t>19.262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974912" y="4686697"/>
          <a:ext cx="5410200" cy="211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570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1" name="CaixaDeTexto 6"/>
          <p:cNvSpPr txBox="1"/>
          <p:nvPr/>
        </p:nvSpPr>
        <p:spPr>
          <a:xfrm>
            <a:off x="1817688" y="83661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8313" y="1296988"/>
          <a:ext cx="2351088" cy="4652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522"/>
                <a:gridCol w="403565"/>
              </a:tblGrid>
              <a:tr h="27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Equipamento de lazer que faltam na cidade (Múltipla Resposta)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Praça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22,6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Parques de diversão ou ecológico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11,3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Quadra de esportes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8,6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Melhorar estrutura da orla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8,3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Melhorar calçadão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4,5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Eventos turísticos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4,5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Academia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4,1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Zoológico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3,8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Museu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2,6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Playground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2,3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Casa de show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2,3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Ciclovia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Equipamento culturais e históricos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Parque aquático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Banheiros químicos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Trenzinho da alegria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Teatro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Deck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Restauração dos pontos turísticos históricos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Eventos de grande porte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Cinema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Atrações para o turista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Citytour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Centro histórico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Área para Skate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Arena para eventos aos domingos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Complexo turístico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Entretenimento para crianças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Mercado com feira de artesanato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  <a:tr h="1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NS/NR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19,2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0" marR="35970" marT="0" marB="0" anchor="ctr"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3293840" y="1298021"/>
          <a:ext cx="5391150" cy="306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3059832" y="4407824"/>
          <a:ext cx="3024336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6156176" y="4405070"/>
          <a:ext cx="288032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618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19" name="CaixaDeTexto 6"/>
          <p:cNvSpPr txBox="1"/>
          <p:nvPr/>
        </p:nvSpPr>
        <p:spPr>
          <a:xfrm>
            <a:off x="2232025" y="1054100"/>
            <a:ext cx="45720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altLang="pt-BR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1620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1700213"/>
            <a:ext cx="4867275" cy="459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42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3" name="CaixaDeTexto 6"/>
          <p:cNvSpPr txBox="1"/>
          <p:nvPr/>
        </p:nvSpPr>
        <p:spPr>
          <a:xfrm>
            <a:off x="2268538" y="908050"/>
            <a:ext cx="45720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Perfil dos Empresários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81068" y="1347594"/>
          <a:ext cx="4466878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4616123" y="1347594"/>
          <a:ext cx="446687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81069" y="3869372"/>
          <a:ext cx="4490932" cy="287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4616123" y="3869372"/>
          <a:ext cx="4490933" cy="286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366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67" name="CaixaDeTexto 6"/>
          <p:cNvSpPr txBox="1"/>
          <p:nvPr/>
        </p:nvSpPr>
        <p:spPr>
          <a:xfrm>
            <a:off x="2195513" y="908050"/>
            <a:ext cx="45720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Perfil dos Empresários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411760" y="1484784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16016" y="3921520"/>
          <a:ext cx="432048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107503" y="3921520"/>
          <a:ext cx="4483047" cy="284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69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1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907704" y="1207205"/>
          <a:ext cx="537210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907704" y="3926160"/>
          <a:ext cx="5372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71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5" name="CaixaDeTexto 6"/>
          <p:cNvSpPr txBox="1"/>
          <p:nvPr/>
        </p:nvSpPr>
        <p:spPr>
          <a:xfrm>
            <a:off x="1854200" y="828675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2036725" y="1136898"/>
          <a:ext cx="5271582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036725" y="3925482"/>
          <a:ext cx="5271582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673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39" name="CaixaDeTexto 6"/>
          <p:cNvSpPr txBox="1"/>
          <p:nvPr/>
        </p:nvSpPr>
        <p:spPr>
          <a:xfrm>
            <a:off x="1835150" y="838200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060098" y="1263371"/>
          <a:ext cx="53625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060099" y="4114800"/>
          <a:ext cx="5355586" cy="265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2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3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37942" y="1161705"/>
          <a:ext cx="5448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47688" y="4411663"/>
          <a:ext cx="8229600" cy="1262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4712"/>
                <a:gridCol w="923546"/>
                <a:gridCol w="1163898"/>
                <a:gridCol w="1043722"/>
                <a:gridCol w="1043722"/>
              </a:tblGrid>
              <a:tr h="18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Valor médio por passeio em 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R$ 800,00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R$ 450,00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R$ 448,12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Valor médio por passeio em 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R$ 170,00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R$ 765,00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R$ 500,00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R$ 500,62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viagens por mês em 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28,92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viagens por mês em 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22,34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Taxa de vendas em 2019 (%)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19,33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90,00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65,00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62,86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Taxa de vendas em 2020 (%)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9,25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64,17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62,38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78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7" name="CaixaDeTexto 6"/>
          <p:cNvSpPr txBox="1"/>
          <p:nvPr/>
        </p:nvSpPr>
        <p:spPr>
          <a:xfrm>
            <a:off x="1817688" y="81756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City tour em Natal - RN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375756" y="1268760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970112" y="3774976"/>
          <a:ext cx="5410200" cy="299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81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1" name="CaixaDeTexto 6"/>
          <p:cNvSpPr txBox="1"/>
          <p:nvPr/>
        </p:nvSpPr>
        <p:spPr>
          <a:xfrm>
            <a:off x="1817688" y="81756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34901" y="1120641"/>
          <a:ext cx="5391150" cy="230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928900" y="3501009"/>
          <a:ext cx="5391150" cy="326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CaixaDeTexto 6"/>
          <p:cNvSpPr txBox="1"/>
          <p:nvPr/>
        </p:nvSpPr>
        <p:spPr>
          <a:xfrm>
            <a:off x="2484438" y="873125"/>
            <a:ext cx="38163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Caracterização das unidades habitacionais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24367" y="1234296"/>
          <a:ext cx="5295265" cy="320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286000" y="4523184"/>
          <a:ext cx="4572000" cy="224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083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35" name="CaixaDeTexto 6"/>
          <p:cNvSpPr txBox="1"/>
          <p:nvPr/>
        </p:nvSpPr>
        <p:spPr>
          <a:xfrm>
            <a:off x="1817688" y="81756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Dados do Veículo e Idiomas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57200" y="1143000"/>
          <a:ext cx="8229600" cy="539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233"/>
                <a:gridCol w="1244316"/>
                <a:gridCol w="1310152"/>
                <a:gridCol w="1390802"/>
                <a:gridCol w="1050097"/>
              </a:tblGrid>
              <a:tr h="17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Idade média do veículo (em anos)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25,43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Capacidade do veículo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4,24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339752" y="1800621"/>
          <a:ext cx="4572000" cy="206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1964779" y="4005064"/>
          <a:ext cx="5343525" cy="276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85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59" name="CaixaDeTexto 6"/>
          <p:cNvSpPr txBox="1"/>
          <p:nvPr/>
        </p:nvSpPr>
        <p:spPr>
          <a:xfrm>
            <a:off x="1817688" y="81756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07504" y="1197719"/>
          <a:ext cx="4680520" cy="53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932041" y="1197718"/>
          <a:ext cx="4032448" cy="439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82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3" name="CaixaDeTexto 6"/>
          <p:cNvSpPr txBox="1"/>
          <p:nvPr/>
        </p:nvSpPr>
        <p:spPr>
          <a:xfrm>
            <a:off x="1817688" y="81756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148263" y="1268413"/>
          <a:ext cx="2246313" cy="4645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048"/>
                <a:gridCol w="329264"/>
              </a:tblGrid>
              <a:tr h="238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Demandas necessárias Sebrae-RN (Múltipla Resposta)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%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Capacitação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19,9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Linha de crédito/Financiamento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16,0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Divulgação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12,2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idiomas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9,4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Marketing digital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6,1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Apoio na renovação da frota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5,0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vendas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Assistência financeira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2,8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reciclagem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2,8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Ajuda no voucher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atendimento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Vendas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1,7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mecânica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primeiros socorros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Incentivar fábricas de veículos na cidade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Orientações de gerir a empresa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Ajuda na manutenção de carro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0,6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Apoiar o Sindbuggy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0,6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Conhecimento turístico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0,6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Conversar com Sindicato dos Bugueiros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administração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ética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Desenvolvimento de site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Investimento em rotas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Melhores condições de trabalho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Mostrar a importância dos bugueiros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Fiscalização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Apoio a cooperativa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Qualificar mão de obra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Reconhecimento da profissão para aposentadoria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Realizar reuniões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Regulação das tarifas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União dos sindicatos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Empreendedorismo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Treinamento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Consultoria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NS/NR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13,3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47" marR="29347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90663" y="1241425"/>
          <a:ext cx="3225800" cy="543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6436"/>
                <a:gridCol w="2993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Demandas necessárias </a:t>
                      </a:r>
                      <a:r>
                        <a:rPr lang="pt-BR" sz="700" dirty="0" err="1">
                          <a:effectLst/>
                        </a:rPr>
                        <a:t>Setur</a:t>
                      </a:r>
                      <a:r>
                        <a:rPr lang="pt-BR" sz="700" dirty="0">
                          <a:effectLst/>
                        </a:rPr>
                        <a:t> (Múltipla Resposta)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%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Fiscalizar os clandestinos/Rotas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48,1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Divulgação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13,8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Linha de crédito/financiamento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5,5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Capacitação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3,9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Diminuir burocracia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Renovação do veículo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3,3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Regulamentar o preço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2,2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Desenvolver parcerias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1,7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Desburocratizar o sistema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Investir no turismo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Mudar secretário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Reconhecimento da classe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Unir a classe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Sinalização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Ponto de apoio para bugueiros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Mudar equipe da secretária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Ampliar orla de Ponta Negra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Aplicar a lei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Aumentar o número de funcionários no atendimento ao bugueiro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Aumentar o tempo de permissão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Benefícios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238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Contratar pessoas capacitadas para implementar estratégias para crescimento do turismo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 de idiomas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Diminuir multas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Facilitar o percurso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Filas igualitárias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Legalizar percursos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Liberar praias na alta temporada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Limpeza das praias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Melhorar condição de trabalho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Melhorar infraestrutura da cidade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Melhores praias urbanas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Organização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Ouvir bugueiros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Previdência para classe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Projeto para ajudar a classe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Rapidez nos processos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Regulamentar a capacidade de 5 passageiros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Renovação de cursos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Ter banheiros químicos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Ter comprometimento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Isenção de impostos na compra de veículo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Baixar passagens aéreas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Padronização de rotas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NS/NR</a:t>
                      </a:r>
                      <a:endParaRPr lang="pt-B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6,1</a:t>
                      </a:r>
                      <a:endParaRPr lang="pt-B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2" marR="2668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0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07" name="CaixaDeTexto 6"/>
          <p:cNvSpPr txBox="1"/>
          <p:nvPr/>
        </p:nvSpPr>
        <p:spPr>
          <a:xfrm>
            <a:off x="1817688" y="81756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835696" y="1196752"/>
          <a:ext cx="53149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259632" y="4507259"/>
          <a:ext cx="4032448" cy="226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3910" name="CaixaDeTexto 8"/>
          <p:cNvSpPr txBox="1"/>
          <p:nvPr/>
        </p:nvSpPr>
        <p:spPr>
          <a:xfrm>
            <a:off x="5508625" y="4525963"/>
            <a:ext cx="2303463" cy="99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4958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80,9% dos estabelecimentos são associados a alguma entidade de classe (Patronal ou sindicato), destacando-se o Sindbuggy (96,5%).</a:t>
            </a:r>
            <a:endParaRPr lang="pt-BR" altLang="pt-BR" sz="10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4930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1" name="CaixaDeTexto 6"/>
          <p:cNvSpPr txBox="1"/>
          <p:nvPr/>
        </p:nvSpPr>
        <p:spPr>
          <a:xfrm>
            <a:off x="1817688" y="81756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467544" y="1139130"/>
          <a:ext cx="5400675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692900" y="1125538"/>
          <a:ext cx="1695450" cy="452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986"/>
                <a:gridCol w="357464"/>
              </a:tblGrid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Equipamento de lazer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%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Casa de eventos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11,6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Praças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10,5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Atrações noturnas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9,4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Parque aquático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7,7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Área de lazer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6,1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Revitalização da orla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6,1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Teleférico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Calçadão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Organização da orla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Ciclovia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2,2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Complexo turístico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Parques em geral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Mais restaurantes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Quiosques/Balcão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Autódromo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Museus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Centro de arte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Museu da rampa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Trilhas no Parque das Dunas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Área de convivência turística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Revitalização da Redinha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Atrativos turísticos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Atrações náuticas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Complexo para crianças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Guarda bicicleta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Chuveiros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Urbanização das praias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Centro histórico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Campo de golfe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Banheiro público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Programação cultural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Local para skate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Trailer com informações turísticas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12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NS/NR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22,1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61" marR="31861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4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55" name="CaixaDeTexto 6"/>
          <p:cNvSpPr txBox="1"/>
          <p:nvPr/>
        </p:nvSpPr>
        <p:spPr>
          <a:xfrm>
            <a:off x="1817688" y="81756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899592" y="1150785"/>
          <a:ext cx="3528392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499992" y="1150785"/>
          <a:ext cx="3816424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2141984" y="4048787"/>
          <a:ext cx="45720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CaixaDeTexto 4"/>
          <p:cNvSpPr txBox="1"/>
          <p:nvPr/>
        </p:nvSpPr>
        <p:spPr>
          <a:xfrm>
            <a:off x="684213" y="1103313"/>
            <a:ext cx="4895850" cy="556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Presidente do Conselho Deliberativo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Itamar Manso Maciel Junior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Diretor Superintendente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José Ferreira de Melo Neto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Diretor de Operações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Marcelo Saldanha Toscano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Diretor Técnico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João Hélio Costa da Cunha Júnior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Unidade de Desenvolvimento Setorial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Yves Guerra de Carvalho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Unidade de Gestão Estão Estratégica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Paulo Ricardo Cosme Bezerra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Secretário do Setur-RN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Fernando Fernandes de Oliveira.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Execução e coordenação da pesquisa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Smart Pesquisa de Opinião</a:t>
            </a:r>
            <a:endParaRPr lang="pt-BR" altLang="pt-BR" sz="1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Estatístico</a:t>
            </a:r>
            <a:endParaRPr lang="pt-BR" altLang="pt-BR" sz="1000" dirty="0">
              <a:cs typeface="Calibri" panose="020F0502020204030204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Thiago Rodrigues de Souza</a:t>
            </a:r>
            <a:endParaRPr lang="pt-BR" altLang="pt-BR" sz="1000" dirty="0">
              <a:ea typeface="Calibri" panose="020F0502020204030204" pitchFamily="34" charset="0"/>
            </a:endParaRPr>
          </a:p>
        </p:txBody>
      </p:sp>
      <p:pic>
        <p:nvPicPr>
          <p:cNvPr id="126979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52388"/>
            <a:ext cx="7477125" cy="100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CaixaDeTexto 6"/>
          <p:cNvSpPr txBox="1"/>
          <p:nvPr/>
        </p:nvSpPr>
        <p:spPr>
          <a:xfrm>
            <a:off x="2268538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Idiomas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988909" y="1214239"/>
          <a:ext cx="5319395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988908" y="4177165"/>
          <a:ext cx="5319396" cy="257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CaixaDeTexto 6"/>
          <p:cNvSpPr txBox="1"/>
          <p:nvPr/>
        </p:nvSpPr>
        <p:spPr>
          <a:xfrm>
            <a:off x="2124075" y="873125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Adaptação PCD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2286000" y="1282824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955254" y="3789040"/>
          <a:ext cx="5353050" cy="297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CaixaDeTexto 6"/>
          <p:cNvSpPr txBox="1"/>
          <p:nvPr/>
        </p:nvSpPr>
        <p:spPr>
          <a:xfrm>
            <a:off x="2268538" y="873125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Caracterização do Empreendimento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866900" y="1268760"/>
          <a:ext cx="5410200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57200" y="4652963"/>
          <a:ext cx="8229600" cy="90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497"/>
                <a:gridCol w="1076432"/>
                <a:gridCol w="1134039"/>
                <a:gridCol w="1204813"/>
                <a:gridCol w="910194"/>
                <a:gridCol w="796625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permanentes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24,64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4.066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temporários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5,88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PCD*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3,46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colaboradores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26,67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4.454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6433" name="Rectangle 1"/>
          <p:cNvSpPr/>
          <p:nvPr/>
        </p:nvSpPr>
        <p:spPr>
          <a:xfrm>
            <a:off x="323850" y="5551488"/>
            <a:ext cx="3455988" cy="2460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*7,8% dos estabelecimentos possuem colaborador PCD</a:t>
            </a:r>
            <a:endParaRPr lang="pt-BR" altLang="pt-BR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434" name="CaixaDeTexto 9"/>
          <p:cNvSpPr txBox="1"/>
          <p:nvPr/>
        </p:nvSpPr>
        <p:spPr>
          <a:xfrm>
            <a:off x="2366963" y="4184650"/>
            <a:ext cx="4732337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Geração de emprego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CaixaDeTexto 6"/>
          <p:cNvSpPr txBox="1"/>
          <p:nvPr/>
        </p:nvSpPr>
        <p:spPr>
          <a:xfrm>
            <a:off x="2411413" y="877888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Taxa de ocupação e Ticket médio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187624" y="1340768"/>
          <a:ext cx="67687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57200" y="4614863"/>
          <a:ext cx="8229600" cy="90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4523"/>
                <a:gridCol w="873984"/>
                <a:gridCol w="1181771"/>
                <a:gridCol w="1084661"/>
                <a:gridCol w="1084661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Taxa de ocupação 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65,00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61,25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Taxa de ocupação 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60,69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59,63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Ticket médio 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R$ 29,90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R$ 1.150,00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R$ 140,00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R$ 168,61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Ticket médio 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R$ 23,00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R$ 1.150,00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R$ 140,00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R$ 169,06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CaixaDeTexto 6"/>
          <p:cNvSpPr txBox="1"/>
          <p:nvPr/>
        </p:nvSpPr>
        <p:spPr>
          <a:xfrm>
            <a:off x="2411413" y="877888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Origem dos turistas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547664" y="1484784"/>
          <a:ext cx="62646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8313" y="4410075"/>
          <a:ext cx="8229600" cy="1466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8189"/>
                <a:gridCol w="4251411"/>
              </a:tblGrid>
              <a:tr h="180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Origem dos turistas brasileiros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Origem dos turistas estrangeiros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286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SP (22,6%); PE (19,2%), RJ (12,2%), PB (10,2%), CE (9,2%), MG (9,2%), RN (4,0%), RS (3,2%), AL (2,5%), GO (2,0%), DF (1,5%), MT (1,0%), SC (0,7%), PR (0,7%), AM (0,7%), MS (0,5%) e BA (0,5%).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Argentina (27,8%), Espanha (11,8%), Itália (11,8%), Portugal (10,5%), Uruguai (8,6%), Estados Unidos (7,0%), Chile (5,1%), França (3,2%), Paraguai (3,2%), Alemanha (2,6%), Noruega (1,3%), Canadá (1,3%), Suíça (1,3%), Holanda (0,6%), Venezuela (0,6%), Suécia (0,3%), Bolívia (0,3%), Rússia (0,3%), Colômbia (0,3%), Peru (0,3%), Grécia (0,3%), Inglaterra (0,3%), Turquia (0,3%), Israel (0,3%) e Coreia do Sul (0,3%).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CaixaDeTexto 6"/>
          <p:cNvSpPr txBox="1"/>
          <p:nvPr/>
        </p:nvSpPr>
        <p:spPr>
          <a:xfrm>
            <a:off x="2411413" y="877888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Caracterização da área social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899592" y="1412776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868488" y="5429250"/>
          <a:ext cx="5407025" cy="72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829"/>
                <a:gridCol w="723815"/>
                <a:gridCol w="540322"/>
                <a:gridCol w="629846"/>
                <a:gridCol w="450162"/>
                <a:gridCol w="539052"/>
              </a:tblGrid>
              <a:tr h="18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18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Capacidade de pessoas - Restaurante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1.200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165,81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7.793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18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Capacidade de pessoas - Bar/Lanchonete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105,52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2.638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18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vagas - Estacionamento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32,94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3.327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CaixaDeTexto 6"/>
          <p:cNvSpPr txBox="1"/>
          <p:nvPr/>
        </p:nvSpPr>
        <p:spPr>
          <a:xfrm>
            <a:off x="2411413" y="908050"/>
            <a:ext cx="4321175" cy="325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Caracterização de recreação e lazer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815197" y="1345882"/>
          <a:ext cx="7266955" cy="416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CaixaDeTexto 6"/>
          <p:cNvSpPr txBox="1"/>
          <p:nvPr/>
        </p:nvSpPr>
        <p:spPr>
          <a:xfrm>
            <a:off x="2268538" y="877888"/>
            <a:ext cx="46799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Caracterização de instalações para eventos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115616" y="1303180"/>
          <a:ext cx="6552728" cy="325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57200" y="4897438"/>
          <a:ext cx="8229600" cy="1082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545"/>
                <a:gridCol w="913486"/>
                <a:gridCol w="962863"/>
                <a:gridCol w="1022116"/>
                <a:gridCol w="938174"/>
                <a:gridCol w="760415"/>
              </a:tblGrid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Auditório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Auditório - Capacidade sentados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3.000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382,07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10.316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Auditório - Cadeiras com pranchetas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1.430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176,57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2.472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Auditório - Poltronas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1.500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94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232,42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2.789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Auditório - Capacidade em pé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6.000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1.231,25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14.775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Espaço Reservado para Conteúdo 4"/>
          <p:cNvSpPr>
            <a:spLocks noGrp="1"/>
          </p:cNvSpPr>
          <p:nvPr>
            <p:ph idx="1" hasCustomPrompt="1"/>
          </p:nvPr>
        </p:nvSpPr>
        <p:spPr>
          <a:xfrm>
            <a:off x="428625" y="857250"/>
            <a:ext cx="8229600" cy="5910263"/>
          </a:xfrm>
          <a:ln/>
        </p:spPr>
        <p:txBody>
          <a:bodyPr vert="horz" wrap="square" lIns="91440" tIns="45720" rIns="91440" bIns="45720" anchor="t" anchorCtr="0"/>
          <a:p>
            <a:pPr algn="just"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2000" dirty="0">
                <a:latin typeface="Arial" panose="020B0604020202020204" pitchFamily="34" charset="0"/>
                <a:cs typeface="Times New Roman" panose="02020603050405020304" pitchFamily="18" charset="0"/>
              </a:rPr>
              <a:t>O Mapeamento dos Negócios de Turismo da Cidade de Natal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altLang="pt-BR" sz="2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Identificar o número de negócios de turismo formais;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Geração de empregos;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Faturamento;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Número de leitos da hotelaria;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Dificuldades na gestão da atividade;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Transformação digital;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Inovação e tecnologia;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Práticas de sustentabilidade.</a:t>
            </a:r>
            <a:endParaRPr lang="pt-BR" alt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CaixaDeTexto 6"/>
          <p:cNvSpPr txBox="1"/>
          <p:nvPr/>
        </p:nvSpPr>
        <p:spPr>
          <a:xfrm>
            <a:off x="2268538" y="877888"/>
            <a:ext cx="46799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Sustentabilidade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259632" y="1282809"/>
          <a:ext cx="6696744" cy="257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259632" y="4005064"/>
          <a:ext cx="6696744" cy="27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CaixaDeTexto 6"/>
          <p:cNvSpPr txBox="1"/>
          <p:nvPr/>
        </p:nvSpPr>
        <p:spPr>
          <a:xfrm>
            <a:off x="2268538" y="877888"/>
            <a:ext cx="46799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Sustentabilidade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2322004" y="1271798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286000" y="3933056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CaixaDeTexto 6"/>
          <p:cNvSpPr txBox="1"/>
          <p:nvPr/>
        </p:nvSpPr>
        <p:spPr>
          <a:xfrm>
            <a:off x="2268538" y="877888"/>
            <a:ext cx="46799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Sustentabilidade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79512" y="1268760"/>
          <a:ext cx="8856984" cy="273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79512" y="4179724"/>
          <a:ext cx="8856984" cy="25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CaixaDeTexto 6"/>
          <p:cNvSpPr txBox="1"/>
          <p:nvPr/>
        </p:nvSpPr>
        <p:spPr>
          <a:xfrm>
            <a:off x="2268538" y="877888"/>
            <a:ext cx="46799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467544" y="1340768"/>
          <a:ext cx="7920879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CaixaDeTexto 6"/>
          <p:cNvSpPr txBox="1"/>
          <p:nvPr/>
        </p:nvSpPr>
        <p:spPr>
          <a:xfrm>
            <a:off x="2268538" y="836613"/>
            <a:ext cx="46799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403648" y="1235611"/>
          <a:ext cx="6264696" cy="248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1403648" y="3789040"/>
          <a:ext cx="626469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CaixaDeTexto 6"/>
          <p:cNvSpPr txBox="1"/>
          <p:nvPr/>
        </p:nvSpPr>
        <p:spPr>
          <a:xfrm>
            <a:off x="2268538" y="836613"/>
            <a:ext cx="46799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1235611"/>
          <a:ext cx="5832648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249996" y="4534453"/>
          <a:ext cx="4572000" cy="221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CaixaDeTexto 6"/>
          <p:cNvSpPr txBox="1"/>
          <p:nvPr/>
        </p:nvSpPr>
        <p:spPr>
          <a:xfrm>
            <a:off x="2268538" y="877888"/>
            <a:ext cx="46799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043608" y="1340768"/>
          <a:ext cx="7056784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CaixaDeTexto 6"/>
          <p:cNvSpPr txBox="1"/>
          <p:nvPr/>
        </p:nvSpPr>
        <p:spPr>
          <a:xfrm>
            <a:off x="1333500" y="765175"/>
            <a:ext cx="6767513" cy="28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 - Demandas necessárias - Setur Natal </a:t>
            </a:r>
            <a:r>
              <a:rPr lang="pt-BR" altLang="pt-BR" sz="1200" b="1" dirty="0">
                <a:latin typeface="Arial" panose="020B0604020202020204" pitchFamily="34" charset="0"/>
                <a:cs typeface="Calibri" panose="020F0502020204030204" pitchFamily="34" charset="0"/>
              </a:rPr>
              <a:t>(Múltipla Resposta)</a:t>
            </a:r>
            <a:endParaRPr lang="pt-BR" altLang="pt-BR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84325" y="1050925"/>
          <a:ext cx="5975350" cy="5676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3243"/>
                <a:gridCol w="362107"/>
              </a:tblGrid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Demandas necessárias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%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Divulgação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17,2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Infraestrutura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15,9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Estrutura da orla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6,2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Limpeza pública e das praias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4,0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Segurança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3,5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Capacitações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2,6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Pavimentação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2,2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Eventos turísticos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Investir no turismo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Incentivar o setor de hotelaria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Praça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Linha de crédito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Atrair turistas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Banheiros públicos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Canal de informação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Feira de turismo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Iluminação pública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Melhorar calçadão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Marketing digital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Acesso da praia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Melhorar os destinos turísticos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Sinalização de trânsito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Ações que agreguem o setor privado com o setor público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Estacionamento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Promover workshop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Curso de manuseio de atividades digitais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Consultoria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Fiscalização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Parceria com o sistema "S"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Mudar o local do aeroporto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Organização das ruas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Passagens aéreas mais baratas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Saneamento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Plano diretor voltado ao turismo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Academias públicas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Precificação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Rotatória na frente do hotel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Transporte público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Ter coleta de lixo nos hotéis da via costeira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Valorizar o turismo de Natal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Trazer um profissional capacitado do setor de hotelaria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  <a:tr h="13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NS/NR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38,8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4" marR="32274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CaixaDeTexto 6"/>
          <p:cNvSpPr txBox="1"/>
          <p:nvPr/>
        </p:nvSpPr>
        <p:spPr>
          <a:xfrm>
            <a:off x="1190625" y="765175"/>
            <a:ext cx="6765925" cy="319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833437" y="1075789"/>
          <a:ext cx="7477125" cy="321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827584" y="4468153"/>
          <a:ext cx="4572000" cy="229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6" name="CaixaDeTexto 7"/>
          <p:cNvSpPr txBox="1"/>
          <p:nvPr/>
        </p:nvSpPr>
        <p:spPr>
          <a:xfrm>
            <a:off x="5472113" y="4454525"/>
            <a:ext cx="3563937" cy="1350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4958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Calibri" panose="020F0502020204030204" pitchFamily="34" charset="0"/>
              </a:rPr>
              <a:t>18,7% dos estabelecimentos são associados a alguma entidade de classe (Patronal ou sindicato), sendo citado: ABIH (96,3%) e NCVB (3,7%).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CaixaDeTexto 6"/>
          <p:cNvSpPr txBox="1"/>
          <p:nvPr/>
        </p:nvSpPr>
        <p:spPr>
          <a:xfrm>
            <a:off x="1190625" y="838200"/>
            <a:ext cx="6765925" cy="319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187624" y="1123394"/>
          <a:ext cx="6840760" cy="410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Espaço Reservado para Conteúdo 4"/>
          <p:cNvSpPr>
            <a:spLocks noGrp="1"/>
          </p:cNvSpPr>
          <p:nvPr>
            <p:ph sz="half" idx="1" hasCustomPrompt="1"/>
          </p:nvPr>
        </p:nvSpPr>
        <p:spPr>
          <a:xfrm>
            <a:off x="1536700" y="1600200"/>
            <a:ext cx="2747963" cy="4337050"/>
          </a:xfrm>
          <a:ln/>
        </p:spPr>
        <p:txBody>
          <a:bodyPr vert="horz" wrap="square" lIns="91440" tIns="45720" rIns="91440" bIns="45720" anchor="t" anchorCtr="0"/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Areia Preta;</a:t>
            </a:r>
            <a:endParaRPr lang="pt-BR" altLang="pt-BR" sz="18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Alecrim;</a:t>
            </a:r>
            <a:endParaRPr lang="pt-BR" altLang="pt-BR" sz="18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Capim Macio;</a:t>
            </a:r>
            <a:endParaRPr lang="pt-BR" altLang="pt-BR" sz="18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Candelária;</a:t>
            </a:r>
            <a:endParaRPr lang="pt-BR" altLang="pt-BR" sz="18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Cidade Alta;</a:t>
            </a:r>
            <a:endParaRPr lang="pt-BR" altLang="pt-BR" sz="18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Mãe Luiza;</a:t>
            </a:r>
            <a:endParaRPr lang="pt-BR" altLang="pt-BR" sz="18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Lagoa Nova;</a:t>
            </a:r>
            <a:endParaRPr lang="pt-BR" altLang="pt-BR" sz="18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Petrópolis;</a:t>
            </a:r>
            <a:endParaRPr lang="pt-BR" altLang="pt-BR" sz="18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SzTx/>
            </a:pPr>
            <a:r>
              <a:rPr lang="pt-BR" altLang="pt-BR" sz="18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Praia do Meio;</a:t>
            </a:r>
            <a:endParaRPr lang="pt-BR" altLang="pt-BR" sz="1800" kern="12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123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CaixaDeTexto 5"/>
          <p:cNvSpPr txBox="1"/>
          <p:nvPr/>
        </p:nvSpPr>
        <p:spPr>
          <a:xfrm>
            <a:off x="2268538" y="920750"/>
            <a:ext cx="45720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BAIRROS MAPEADOS:</a:t>
            </a:r>
            <a:endParaRPr lang="pt-BR" altLang="pt-BR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5" name="Espaço Reservado para Conteúdo 4"/>
          <p:cNvSpPr txBox="1"/>
          <p:nvPr/>
        </p:nvSpPr>
        <p:spPr>
          <a:xfrm>
            <a:off x="5508625" y="1639888"/>
            <a:ext cx="2879725" cy="42973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Praia dos Artistas;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Ponta Negra;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Praia do Forte;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Via Costeira;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Redinha;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Rocas;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Santos Reis;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Ribeira;</a:t>
            </a:r>
            <a:endParaRPr lang="pt-BR" altLang="pt-B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Tirol.</a:t>
            </a:r>
            <a:endParaRPr lang="pt-BR" altLang="pt-B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CaixaDeTexto 6"/>
          <p:cNvSpPr txBox="1"/>
          <p:nvPr/>
        </p:nvSpPr>
        <p:spPr>
          <a:xfrm>
            <a:off x="1333500" y="765175"/>
            <a:ext cx="6767513" cy="28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 - Equipamento de Lazer que faltam na cidade </a:t>
            </a:r>
            <a:r>
              <a:rPr lang="pt-BR" altLang="pt-BR" sz="1200" b="1" dirty="0">
                <a:latin typeface="Arial" panose="020B0604020202020204" pitchFamily="34" charset="0"/>
                <a:cs typeface="Calibri" panose="020F0502020204030204" pitchFamily="34" charset="0"/>
              </a:rPr>
              <a:t>(Múltipla Resposta)</a:t>
            </a:r>
            <a:endParaRPr lang="pt-BR" altLang="pt-BR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620838" y="1196975"/>
          <a:ext cx="5902325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44"/>
                <a:gridCol w="357681"/>
              </a:tblGrid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Equipamento de lazer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%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Praça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9,6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Área de lazer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6,1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Academia ao ar livre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4,8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Parque aquático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4,8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Melhorar calçadão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4,4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Parque ao ar livre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Playground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Eventos culturais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Ciclovia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Melhorar orla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Zoológico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Adequação do calçadão de Ponta Negra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Atrações noturna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Equipamento de lazer nas praças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Infraestrutura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Melhorar orla de Ponta Negra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Museu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Clubes para eventos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Complexo cultural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Arborização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Aquários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Calçadão para caminhadas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Bares temáticos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Revitalizar centro histórico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Segurança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Centro de convivência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Camping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Parque com trilha e esportes radicais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Parques ecológicos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Brinquedoteca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Shopping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Urbanização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Uso contínuo da praça da árvore de Mirassol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  <a:tr h="12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NS/NR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46,7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0" marR="318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CaixaDeTexto 6"/>
          <p:cNvSpPr txBox="1"/>
          <p:nvPr/>
        </p:nvSpPr>
        <p:spPr>
          <a:xfrm>
            <a:off x="2268538" y="1054100"/>
            <a:ext cx="45720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altLang="pt-BR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3796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675"/>
            <a:ext cx="9144000" cy="410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CaixaDeTexto 6"/>
          <p:cNvSpPr txBox="1"/>
          <p:nvPr/>
        </p:nvSpPr>
        <p:spPr>
          <a:xfrm>
            <a:off x="2268538" y="908050"/>
            <a:ext cx="45720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Perfil dos Empresários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35496" y="1450536"/>
          <a:ext cx="4392488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4566998" y="1450536"/>
          <a:ext cx="4536504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55779" y="3871912"/>
          <a:ext cx="437220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4553744" y="3886235"/>
          <a:ext cx="4572001" cy="288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009996" y="1247296"/>
          <a:ext cx="530352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375756" y="4221087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78747" y="1196752"/>
          <a:ext cx="532955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973669" y="3981787"/>
          <a:ext cx="5334635" cy="278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918896" y="1261864"/>
          <a:ext cx="5319395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619672" y="3717032"/>
          <a:ext cx="588003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CaixaDeTexto 6"/>
          <p:cNvSpPr txBox="1"/>
          <p:nvPr/>
        </p:nvSpPr>
        <p:spPr>
          <a:xfrm>
            <a:off x="1908175" y="838200"/>
            <a:ext cx="55070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331640" y="2564904"/>
          <a:ext cx="6768752" cy="339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19113" y="1412875"/>
          <a:ext cx="8229600" cy="72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9627"/>
                <a:gridCol w="821314"/>
                <a:gridCol w="1031992"/>
                <a:gridCol w="926653"/>
                <a:gridCol w="925007"/>
                <a:gridCol w="925007"/>
              </a:tblGrid>
              <a:tr h="18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Capacidade em pé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1.000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86,20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22.153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Capacidade sentados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2.500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145,65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162.548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mesa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36,82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40.984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CaixaDeTexto 6"/>
          <p:cNvSpPr txBox="1"/>
          <p:nvPr/>
        </p:nvSpPr>
        <p:spPr>
          <a:xfrm>
            <a:off x="2268538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Caracterização do Empreendimento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sp>
        <p:nvSpPr>
          <p:cNvPr id="39940" name="Rectangle 1"/>
          <p:cNvSpPr/>
          <p:nvPr/>
        </p:nvSpPr>
        <p:spPr>
          <a:xfrm>
            <a:off x="395288" y="5414963"/>
            <a:ext cx="3455987" cy="2460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*2,0% dos estabelecimentos possuem colaborador PCD</a:t>
            </a:r>
            <a:endParaRPr lang="pt-BR" altLang="pt-BR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9941" name="CaixaDeTexto 9"/>
          <p:cNvSpPr txBox="1"/>
          <p:nvPr/>
        </p:nvSpPr>
        <p:spPr>
          <a:xfrm>
            <a:off x="2366963" y="4076700"/>
            <a:ext cx="4732337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Geração de emprego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869121" y="1261864"/>
          <a:ext cx="54057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46088" y="4508500"/>
          <a:ext cx="8229600" cy="90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497"/>
                <a:gridCol w="1076432"/>
                <a:gridCol w="1134039"/>
                <a:gridCol w="1204813"/>
                <a:gridCol w="910194"/>
                <a:gridCol w="796625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Empregos permanentes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8,54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9.107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temporários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2,82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1.456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PCD*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colaboradores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9,34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10.563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CaixaDeTexto 6"/>
          <p:cNvSpPr txBox="1"/>
          <p:nvPr/>
        </p:nvSpPr>
        <p:spPr>
          <a:xfrm>
            <a:off x="2268538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Adaptação PCD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195736" y="1215753"/>
          <a:ext cx="4572000" cy="217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869439" y="3573017"/>
          <a:ext cx="5405120" cy="319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CaixaDeTexto 6"/>
          <p:cNvSpPr txBox="1"/>
          <p:nvPr/>
        </p:nvSpPr>
        <p:spPr>
          <a:xfrm>
            <a:off x="2411413" y="877888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Taxa de ocupação e Ticket médio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475656" y="1412776"/>
          <a:ext cx="6264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57200" y="4616450"/>
          <a:ext cx="8229600" cy="54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5547"/>
                <a:gridCol w="925007"/>
                <a:gridCol w="1163665"/>
                <a:gridCol w="1043513"/>
                <a:gridCol w="1041867"/>
              </a:tblGrid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Ticket médio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2019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R$ 1,15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R$ 400,00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R$ 30,00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R$ 39,53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2021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R$ 1,24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R$ 700,00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R$ 30,00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R$ 42,76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Espaço Reservado para Conteúdo 4"/>
          <p:cNvSpPr>
            <a:spLocks noGrp="1"/>
          </p:cNvSpPr>
          <p:nvPr>
            <p:ph idx="1" hasCustomPrompt="1"/>
          </p:nvPr>
        </p:nvSpPr>
        <p:spPr>
          <a:xfrm>
            <a:off x="285750" y="928688"/>
            <a:ext cx="8572500" cy="5643562"/>
          </a:xfrm>
          <a:ln/>
        </p:spPr>
        <p:txBody>
          <a:bodyPr vert="horz" wrap="square" lIns="91440" tIns="45720" rIns="91440" bIns="45720" anchor="t" anchorCtr="0"/>
          <a:p>
            <a:pPr algn="just"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Distribuição do Mapeamento: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REALIZAÇÃO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pesquisa de campo foi realizada entre os dias </a:t>
            </a:r>
            <a:r>
              <a:rPr lang="pt-BR" altLang="pt-BR" sz="1800" dirty="0">
                <a:latin typeface="Arial" panose="020B0604020202020204" pitchFamily="34" charset="0"/>
                <a:cs typeface="Calibri" panose="020F0502020204030204" pitchFamily="34" charset="0"/>
              </a:rPr>
              <a:t>15 de agosto e 22 de novembro de 2022.</a:t>
            </a:r>
            <a:endParaRPr lang="pt-BR" altLang="pt-BR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916238" y="1557338"/>
          <a:ext cx="3384550" cy="153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017"/>
                <a:gridCol w="1388533"/>
              </a:tblGrid>
              <a:tr h="192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Equipamentos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Quantitativo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2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Agencia de Turismo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192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Loja de artesanato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287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192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Bugueiros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181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192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Gastronomia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1362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192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Hospedagem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192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Lazer e entretenimento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88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192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2184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76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CaixaDeTexto 6"/>
          <p:cNvSpPr txBox="1"/>
          <p:nvPr/>
        </p:nvSpPr>
        <p:spPr>
          <a:xfrm>
            <a:off x="2268538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Idiomas e Tipo de serviço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859369" y="1228236"/>
          <a:ext cx="5448935" cy="271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859369" y="4001047"/>
          <a:ext cx="5448935" cy="277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CaixaDeTexto 6"/>
          <p:cNvSpPr txBox="1"/>
          <p:nvPr/>
        </p:nvSpPr>
        <p:spPr>
          <a:xfrm>
            <a:off x="2411413" y="877888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Serviços e instalações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833437" y="1340768"/>
          <a:ext cx="7338963" cy="542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CaixaDeTexto 6"/>
          <p:cNvSpPr txBox="1"/>
          <p:nvPr/>
        </p:nvSpPr>
        <p:spPr>
          <a:xfrm>
            <a:off x="2411413" y="877888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Culinária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79513" y="1268760"/>
          <a:ext cx="4824535" cy="499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5148064" y="1268760"/>
          <a:ext cx="3816425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CaixaDeTexto 6"/>
          <p:cNvSpPr txBox="1"/>
          <p:nvPr/>
        </p:nvSpPr>
        <p:spPr>
          <a:xfrm>
            <a:off x="2411413" y="877888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Sustentabilidade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467545" y="1295400"/>
          <a:ext cx="561662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6112769" y="2247900"/>
          <a:ext cx="2851719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CaixaDeTexto 6"/>
          <p:cNvSpPr txBox="1"/>
          <p:nvPr/>
        </p:nvSpPr>
        <p:spPr>
          <a:xfrm>
            <a:off x="2411413" y="806450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Sustentabilidade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285999" y="1268760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285999" y="3861048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CaixaDeTexto 6"/>
          <p:cNvSpPr txBox="1"/>
          <p:nvPr/>
        </p:nvSpPr>
        <p:spPr>
          <a:xfrm>
            <a:off x="2411413" y="806450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882683" y="1172614"/>
          <a:ext cx="5368925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887536" y="3861048"/>
          <a:ext cx="5405755" cy="297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CaixaDeTexto 6"/>
          <p:cNvSpPr txBox="1"/>
          <p:nvPr/>
        </p:nvSpPr>
        <p:spPr>
          <a:xfrm>
            <a:off x="2411413" y="806450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043608" y="1149667"/>
          <a:ext cx="7056784" cy="561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CaixaDeTexto 6"/>
          <p:cNvSpPr txBox="1"/>
          <p:nvPr/>
        </p:nvSpPr>
        <p:spPr>
          <a:xfrm>
            <a:off x="2411413" y="806450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887854" y="1209406"/>
          <a:ext cx="5368290" cy="299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285999" y="4365104"/>
          <a:ext cx="4572000" cy="240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115888"/>
            <a:ext cx="7477125" cy="811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CaixaDeTexto 6"/>
          <p:cNvSpPr txBox="1"/>
          <p:nvPr/>
        </p:nvSpPr>
        <p:spPr>
          <a:xfrm>
            <a:off x="2411413" y="877888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971600" y="1340768"/>
          <a:ext cx="70567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CaixaDeTexto 6"/>
          <p:cNvSpPr txBox="1"/>
          <p:nvPr/>
        </p:nvSpPr>
        <p:spPr>
          <a:xfrm>
            <a:off x="2411413" y="806450"/>
            <a:ext cx="4321175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 - Demandas necessárias - Setur Natal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1660525"/>
          <a:ext cx="8229600" cy="4289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0886"/>
                <a:gridCol w="498714"/>
              </a:tblGrid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Demandas necessárias (Múltipla Resposta)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Divulgação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34,4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Ações para atrair turistas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4,5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Fomentar eventos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Incentivo ao turismo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Marketing digital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Linha de crédito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Capacitações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Ajudar a aumentar as vendas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Redução de impostos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Ações para trazer o turismo a Petrópolis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Consultoria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Fiscalização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Revitalização de pontos turísticos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Acessibilidade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Abrir mais oportunidades de turismo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Ajudar microempresas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Baixar valor das passagens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Orientação em investimento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Acesso a hospedagem e voos mais baratos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Atividades de lazer gratuitas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Banheiros químicos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Escutar os empresários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Negócio digitais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Parceria com bugueiro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Criar rotas turísticas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0,2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138"/>
            <a:ext cx="914400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CaixaDeTexto 6"/>
          <p:cNvSpPr txBox="1"/>
          <p:nvPr/>
        </p:nvSpPr>
        <p:spPr>
          <a:xfrm>
            <a:off x="2268538" y="1054100"/>
            <a:ext cx="45720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altLang="pt-BR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CaixaDeTexto 6"/>
          <p:cNvSpPr txBox="1"/>
          <p:nvPr/>
        </p:nvSpPr>
        <p:spPr>
          <a:xfrm>
            <a:off x="2411413" y="806450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07504" y="1268761"/>
          <a:ext cx="5616624" cy="549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5744349" y="1268761"/>
          <a:ext cx="3148131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4" name="CaixaDeTexto 8"/>
          <p:cNvSpPr txBox="1"/>
          <p:nvPr/>
        </p:nvSpPr>
        <p:spPr>
          <a:xfrm>
            <a:off x="5776913" y="3429000"/>
            <a:ext cx="3148012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4958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Calibri" panose="020F0502020204030204" pitchFamily="34" charset="0"/>
              </a:rPr>
              <a:t>20,2% dos estabelecimentos são associados a alguma entidade de classe (Patronal ou sindicato), destacando-se: Abrasel (59,2%) e Sindbar (13,3%).</a:t>
            </a:r>
            <a:endParaRPr lang="pt-BR" altLang="pt-BR" sz="12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CaixaDeTexto 6"/>
          <p:cNvSpPr txBox="1"/>
          <p:nvPr/>
        </p:nvSpPr>
        <p:spPr>
          <a:xfrm>
            <a:off x="2411413" y="735013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693087" y="4841899"/>
          <a:ext cx="4572000" cy="192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795963" y="1052513"/>
          <a:ext cx="3024188" cy="466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138"/>
                <a:gridCol w="792049"/>
              </a:tblGrid>
              <a:tr h="306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Equipamento de lazer que falta na cidade (Múltipla Resposta)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Praça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18,8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Parques em geral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13,4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Área de Lazer e esporte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6,6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Parque aquático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5,5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Orla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4,5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Zoológico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4,5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Eventos culturais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4,3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Academia ar livre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Ciclovia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Clubes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Playgroud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Casas noturnas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Museu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Cinema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Teatro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Parque de diversões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Parque infantil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Espaço Kids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Parque arborizados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Centro histórico e cultural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Parque ecológico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Shopping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Eventos gastronômicos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Eventos turísticos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Aquário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0,3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  <a:tr h="1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Feiras culturais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0,3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5" marR="41315" marT="0" marB="0" anchor="ctr"/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306055" y="1069020"/>
          <a:ext cx="5346065" cy="365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CaixaDeTexto 6"/>
          <p:cNvSpPr txBox="1"/>
          <p:nvPr/>
        </p:nvSpPr>
        <p:spPr>
          <a:xfrm>
            <a:off x="2411413" y="806450"/>
            <a:ext cx="4321175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285999" y="1202697"/>
          <a:ext cx="4572000" cy="253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285999" y="3833812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CaixaDeTexto 6"/>
          <p:cNvSpPr txBox="1"/>
          <p:nvPr/>
        </p:nvSpPr>
        <p:spPr>
          <a:xfrm>
            <a:off x="2268538" y="1054100"/>
            <a:ext cx="45720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altLang="pt-BR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632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238"/>
            <a:ext cx="9144000" cy="4475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CaixaDeTexto 6"/>
          <p:cNvSpPr txBox="1"/>
          <p:nvPr/>
        </p:nvSpPr>
        <p:spPr>
          <a:xfrm>
            <a:off x="2268538" y="908050"/>
            <a:ext cx="45720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Perfil dos Empresários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55778" y="1444156"/>
          <a:ext cx="4372206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1412777"/>
          <a:ext cx="4553745" cy="239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55779" y="3892116"/>
          <a:ext cx="4372206" cy="28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571999" y="3892116"/>
          <a:ext cx="4553745" cy="28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80468" y="1207205"/>
          <a:ext cx="5362575" cy="286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411760" y="4221088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004784" y="1207205"/>
          <a:ext cx="5303520" cy="264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021294" y="4006423"/>
          <a:ext cx="5287010" cy="273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36559" y="1207205"/>
          <a:ext cx="5314950" cy="200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899592" y="3284984"/>
          <a:ext cx="7477125" cy="348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CaixaDeTexto 6"/>
          <p:cNvSpPr txBox="1"/>
          <p:nvPr/>
        </p:nvSpPr>
        <p:spPr>
          <a:xfrm>
            <a:off x="1908175" y="960438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475656" y="2535927"/>
          <a:ext cx="6120680" cy="312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57200" y="1447800"/>
          <a:ext cx="8229600" cy="54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9627"/>
                <a:gridCol w="821314"/>
                <a:gridCol w="1031992"/>
                <a:gridCol w="926653"/>
                <a:gridCol w="925007"/>
                <a:gridCol w="925007"/>
              </a:tblGrid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Capacidade em pé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31.375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1.314,56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72.301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Capacidade sentados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31.375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1.115,97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65.842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CaixaDeTexto 6"/>
          <p:cNvSpPr txBox="1"/>
          <p:nvPr/>
        </p:nvSpPr>
        <p:spPr>
          <a:xfrm>
            <a:off x="2195513" y="908050"/>
            <a:ext cx="4897437" cy="325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Caracterização do Empreendimento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sp>
        <p:nvSpPr>
          <p:cNvPr id="62468" name="Rectangle 1"/>
          <p:cNvSpPr/>
          <p:nvPr/>
        </p:nvSpPr>
        <p:spPr>
          <a:xfrm>
            <a:off x="323850" y="5775325"/>
            <a:ext cx="3455988" cy="2460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*9,2% dos estabelecimentos possuem colaborador PCD</a:t>
            </a:r>
            <a:endParaRPr lang="pt-BR" altLang="pt-BR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2469" name="CaixaDeTexto 9"/>
          <p:cNvSpPr txBox="1"/>
          <p:nvPr/>
        </p:nvSpPr>
        <p:spPr>
          <a:xfrm>
            <a:off x="2366963" y="4406900"/>
            <a:ext cx="4732337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Geração de emprego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57200" y="4903788"/>
          <a:ext cx="8229600" cy="90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497"/>
                <a:gridCol w="1076432"/>
                <a:gridCol w="1134039"/>
                <a:gridCol w="1204813"/>
                <a:gridCol w="910194"/>
                <a:gridCol w="796625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Estatística descritiva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permanentes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13,32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746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temporários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24,00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1.008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PCD*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1,57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Número de colaboradores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11,5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26,58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1.754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888490" y="1287388"/>
          <a:ext cx="536702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CaixaDeTexto 6"/>
          <p:cNvSpPr txBox="1"/>
          <p:nvPr/>
        </p:nvSpPr>
        <p:spPr>
          <a:xfrm>
            <a:off x="2268538" y="908050"/>
            <a:ext cx="45720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Perfil dos Empresários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35496" y="1484784"/>
          <a:ext cx="439248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1484785"/>
          <a:ext cx="45365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35496" y="3871912"/>
          <a:ext cx="439248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572000" y="3871912"/>
          <a:ext cx="453650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CaixaDeTexto 6"/>
          <p:cNvSpPr txBox="1"/>
          <p:nvPr/>
        </p:nvSpPr>
        <p:spPr>
          <a:xfrm>
            <a:off x="2268538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Taxa de Ocupação e Ticket Médio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864677" y="1340768"/>
          <a:ext cx="5414645" cy="254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57200" y="4365625"/>
          <a:ext cx="8229600" cy="539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5547"/>
                <a:gridCol w="925007"/>
                <a:gridCol w="1163665"/>
                <a:gridCol w="1043513"/>
                <a:gridCol w="1041867"/>
              </a:tblGrid>
              <a:tr h="17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Ticket médio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2019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R$ 20.000,00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R$ 70,00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R$ 1.557,77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2021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R$ 20.000,00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R$ 65,00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R$ 1.629,54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CaixaDeTexto 6"/>
          <p:cNvSpPr txBox="1"/>
          <p:nvPr/>
        </p:nvSpPr>
        <p:spPr>
          <a:xfrm>
            <a:off x="2268538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Adaptação PCD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2430016" y="1228236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115616" y="3717032"/>
          <a:ext cx="68407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8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CaixaDeTexto 6"/>
          <p:cNvSpPr txBox="1"/>
          <p:nvPr/>
        </p:nvSpPr>
        <p:spPr>
          <a:xfrm>
            <a:off x="2411413" y="838200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Instalações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847849" y="1228236"/>
          <a:ext cx="54483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CaixaDeTexto 6"/>
          <p:cNvSpPr txBox="1"/>
          <p:nvPr/>
        </p:nvSpPr>
        <p:spPr>
          <a:xfrm>
            <a:off x="2411413" y="838200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Instalações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1268413"/>
          <a:ext cx="8229600" cy="1624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4370"/>
                <a:gridCol w="913486"/>
                <a:gridCol w="971093"/>
                <a:gridCol w="1043513"/>
                <a:gridCol w="748894"/>
                <a:gridCol w="668244"/>
              </a:tblGrid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restaurante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2,58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Capacidade de restaurante (Pessoas)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1.000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192,75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3.084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bar/lanchonete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5,91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189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Capacidade de bar/lanchonete (Pessoas)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132,38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3.177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elevadores/Plataforma para PCD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instalações sanitárias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15,52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900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estacionamento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3.660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476,05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18.566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estacionamento (Adaptado)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25,14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704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881186" y="3068960"/>
          <a:ext cx="538162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CaixaDeTexto 6"/>
          <p:cNvSpPr txBox="1"/>
          <p:nvPr/>
        </p:nvSpPr>
        <p:spPr>
          <a:xfrm>
            <a:off x="2411413" y="838200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Idiomas e sustentabilidade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876424" y="1235850"/>
          <a:ext cx="539115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259632" y="3717032"/>
          <a:ext cx="6624736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CaixaDeTexto 6"/>
          <p:cNvSpPr txBox="1"/>
          <p:nvPr/>
        </p:nvSpPr>
        <p:spPr>
          <a:xfrm>
            <a:off x="2411413" y="873125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043608" y="1332334"/>
          <a:ext cx="7200800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5" name="CaixaDeTexto 6"/>
          <p:cNvSpPr txBox="1"/>
          <p:nvPr/>
        </p:nvSpPr>
        <p:spPr>
          <a:xfrm>
            <a:off x="2411413" y="838200"/>
            <a:ext cx="4248150" cy="39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8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115616" y="1271761"/>
          <a:ext cx="6624735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CaixaDeTexto 6"/>
          <p:cNvSpPr txBox="1"/>
          <p:nvPr/>
        </p:nvSpPr>
        <p:spPr>
          <a:xfrm>
            <a:off x="2411413" y="873125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885949" y="1239220"/>
          <a:ext cx="5372100" cy="270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285999" y="4062430"/>
          <a:ext cx="4572000" cy="270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CaixaDeTexto 6"/>
          <p:cNvSpPr txBox="1"/>
          <p:nvPr/>
        </p:nvSpPr>
        <p:spPr>
          <a:xfrm>
            <a:off x="2411413" y="873125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79512" y="1352550"/>
          <a:ext cx="5472608" cy="524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884863" y="1370013"/>
          <a:ext cx="3079750" cy="4146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262"/>
                <a:gridCol w="344488"/>
              </a:tblGrid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Demandas necessárias - </a:t>
                      </a:r>
                      <a:r>
                        <a:rPr lang="pt-BR" sz="1000" dirty="0" err="1">
                          <a:effectLst/>
                        </a:rPr>
                        <a:t>Setur</a:t>
                      </a:r>
                      <a:r>
                        <a:rPr lang="pt-BR" sz="1000" dirty="0">
                          <a:effectLst/>
                        </a:rPr>
                        <a:t> (Múltipla Resposta)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Divulgação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34,7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Infraestrutura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8,3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Desenvolver parcerias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4,2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Pavimentação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4,2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Iluminação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4,2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Falta de linhas de ônibus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4,2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Limpeza pública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Acessibilidade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Acesso a inovação e tecnologia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Ajudar a transformar o espaço em Centro Cultural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Colocar rota de turismo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Consultoria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Divulgação de boates e bares LGBTS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Divulgação do parque da cidade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Mais incentivo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Finalização de obras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Gerar novos acessos a tecnologia para cursos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Paisagismo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Podação de árvores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Citytour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Valorização da Ribeira e espaço do centro Hídrico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NS/NR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23,6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7" name="CaixaDeTexto 6"/>
          <p:cNvSpPr txBox="1"/>
          <p:nvPr/>
        </p:nvSpPr>
        <p:spPr>
          <a:xfrm>
            <a:off x="2411413" y="838200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323528" y="1228236"/>
          <a:ext cx="5419725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5868144" y="1228236"/>
          <a:ext cx="3096344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10" name="CaixaDeTexto 8"/>
          <p:cNvSpPr txBox="1"/>
          <p:nvPr/>
        </p:nvSpPr>
        <p:spPr>
          <a:xfrm>
            <a:off x="5867400" y="4224338"/>
            <a:ext cx="3097213" cy="1725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4958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Calibri" panose="020F0502020204030204" pitchFamily="34" charset="0"/>
              </a:rPr>
              <a:t>27,0% dos estabelecimentos são associados a alguma entidade de classe (Patronal ou sindicato), sendo citado: Abrasel (60,0%), Senalba (13,3%), CBF (6,7%), Fundação José Augusto (6,7%), Sindcam (6,7%) e CDL (6,7%).</a:t>
            </a:r>
            <a:endParaRPr lang="pt-BR" altLang="pt-BR" sz="12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79712" y="1333872"/>
          <a:ext cx="5324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304256" y="4221088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1" name="CaixaDeTexto 6"/>
          <p:cNvSpPr txBox="1"/>
          <p:nvPr/>
        </p:nvSpPr>
        <p:spPr>
          <a:xfrm>
            <a:off x="2411413" y="838200"/>
            <a:ext cx="42481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06400" y="1228725"/>
          <a:ext cx="2490788" cy="4646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757"/>
                <a:gridCol w="417031"/>
              </a:tblGrid>
              <a:tr h="272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Equipamento de lazer que faltam na cidade (Múltipla resposta)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%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Área de lazer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15,7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Praça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14,3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Parques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10,0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Parque aquático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8,6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Orla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7,1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Zoológico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4,3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Eventos culturais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2,9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Ciclofaixa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2,9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Ambientes familiares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Boliche profissional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Clubes para eventos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Melhorar a infraestrutura das praças da cidade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Fortalecer o remo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Museu de cultura popular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Biblioteca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Escola de música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Museu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Teatro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Cinemas fora dos shoppings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Opções de lazer noturno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Parque arborizado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Atrações com piano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Sinalização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Playground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Mais linha de ônibus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Quadras de Beach tênis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Revitalização do centro da cidade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Transformar os arredores em calçadão cultural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1,4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  <a:tr h="15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effectLst/>
                        </a:rPr>
                        <a:t>NS/NR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effectLst/>
                        </a:rPr>
                        <a:t>21,4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</a:tr>
            </a:tbl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3262438" y="4695617"/>
          <a:ext cx="2749722" cy="210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6084168" y="4695617"/>
          <a:ext cx="2850071" cy="210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3262438" y="1202428"/>
          <a:ext cx="568352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5" name="CaixaDeTexto 6"/>
          <p:cNvSpPr txBox="1"/>
          <p:nvPr/>
        </p:nvSpPr>
        <p:spPr>
          <a:xfrm>
            <a:off x="2268538" y="1054100"/>
            <a:ext cx="45720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altLang="pt-BR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4756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1513"/>
            <a:ext cx="9144000" cy="379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8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79" name="CaixaDeTexto 6"/>
          <p:cNvSpPr txBox="1"/>
          <p:nvPr/>
        </p:nvSpPr>
        <p:spPr>
          <a:xfrm>
            <a:off x="2268538" y="908050"/>
            <a:ext cx="45720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Perfil dos Empresários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55778" y="1412777"/>
          <a:ext cx="4472103" cy="239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4616121" y="1412777"/>
          <a:ext cx="4509623" cy="239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55778" y="3892115"/>
          <a:ext cx="4472103" cy="28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4616121" y="3892115"/>
          <a:ext cx="4509623" cy="28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907704" y="1207205"/>
          <a:ext cx="5400675" cy="270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304256" y="4077072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2036723" y="1207205"/>
          <a:ext cx="5271581" cy="273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036723" y="4005064"/>
          <a:ext cx="52715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1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959446" y="3645024"/>
          <a:ext cx="527685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926256" y="1207205"/>
          <a:ext cx="5324475" cy="236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5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691680" y="3719661"/>
          <a:ext cx="53625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691680" y="1196752"/>
          <a:ext cx="536257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89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899" name="CaixaDeTexto 6"/>
          <p:cNvSpPr txBox="1"/>
          <p:nvPr/>
        </p:nvSpPr>
        <p:spPr>
          <a:xfrm>
            <a:off x="1800225" y="838200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285999" y="1340769"/>
          <a:ext cx="45720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907704" y="3278088"/>
          <a:ext cx="5324475" cy="223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5613" y="5614988"/>
          <a:ext cx="8229600" cy="90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4523"/>
                <a:gridCol w="873984"/>
                <a:gridCol w="1181771"/>
                <a:gridCol w="1084661"/>
                <a:gridCol w="1084661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médio de clientes 2019/mês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2.000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372,44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médio de clientes 2021/mês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5.000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579,46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Ticket médio 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R$ 20.000,00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R$ 725,00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R$ 2.182,83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Ticket médio 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R$ 50.000,00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R$ 1.000,00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R$ 3.156,63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2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3" name="CaixaDeTexto 6"/>
          <p:cNvSpPr txBox="1"/>
          <p:nvPr/>
        </p:nvSpPr>
        <p:spPr>
          <a:xfrm>
            <a:off x="2268538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Caracterização do Empreendimento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sp>
        <p:nvSpPr>
          <p:cNvPr id="81924" name="Rectangle 1"/>
          <p:cNvSpPr/>
          <p:nvPr/>
        </p:nvSpPr>
        <p:spPr>
          <a:xfrm>
            <a:off x="395288" y="5414963"/>
            <a:ext cx="3455987" cy="2460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*3,0% dos estabelecimentos possuem colaborador PCD</a:t>
            </a:r>
            <a:endParaRPr lang="pt-BR" altLang="pt-BR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25" name="CaixaDeTexto 9"/>
          <p:cNvSpPr txBox="1"/>
          <p:nvPr/>
        </p:nvSpPr>
        <p:spPr>
          <a:xfrm>
            <a:off x="2366963" y="4046538"/>
            <a:ext cx="4732337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Geração de emprego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68313" y="4508500"/>
          <a:ext cx="8229600" cy="90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497"/>
                <a:gridCol w="1076432"/>
                <a:gridCol w="1134039"/>
                <a:gridCol w="1204813"/>
                <a:gridCol w="910194"/>
                <a:gridCol w="796625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permanentes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12,93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temporários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70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13,67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164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PCD*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colaboradores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17,81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552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395536" y="1426840"/>
          <a:ext cx="3600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355977" y="1426840"/>
          <a:ext cx="4341168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94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7" name="CaixaDeTexto 6"/>
          <p:cNvSpPr txBox="1"/>
          <p:nvPr/>
        </p:nvSpPr>
        <p:spPr>
          <a:xfrm>
            <a:off x="2268538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Adaptação PCD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430016" y="1225802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015678" y="3789040"/>
          <a:ext cx="54006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CaixaDeTexto 6"/>
          <p:cNvSpPr txBox="1"/>
          <p:nvPr/>
        </p:nvSpPr>
        <p:spPr>
          <a:xfrm>
            <a:off x="1908175" y="8890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936204" y="1268760"/>
          <a:ext cx="53721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936203" y="4005064"/>
          <a:ext cx="53721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70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1" name="CaixaDeTexto 6"/>
          <p:cNvSpPr txBox="1"/>
          <p:nvPr/>
        </p:nvSpPr>
        <p:spPr>
          <a:xfrm>
            <a:off x="2124075" y="944563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Serviço de equipamento e apoio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012950" y="1412875"/>
          <a:ext cx="5407025" cy="160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829"/>
                <a:gridCol w="723815"/>
                <a:gridCol w="540322"/>
                <a:gridCol w="629846"/>
                <a:gridCol w="450162"/>
                <a:gridCol w="539052"/>
              </a:tblGrid>
              <a:tr h="18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18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vagas no estacionamento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3.660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198,16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3.765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30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vagas adaptadas para PCD no estacionamento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70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8,78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79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274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veículos próprios (Vans e ônibus)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14,5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30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veículos de terceiros (Vans e ônibus)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6,25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355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vagas para os veículos na garagem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51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015681" y="3201580"/>
          <a:ext cx="5419725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4994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5" name="CaixaDeTexto 6"/>
          <p:cNvSpPr txBox="1"/>
          <p:nvPr/>
        </p:nvSpPr>
        <p:spPr>
          <a:xfrm>
            <a:off x="2195513" y="873125"/>
            <a:ext cx="4897437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Serviço de equipamento e apoio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012950" y="1412875"/>
          <a:ext cx="5407025" cy="160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829"/>
                <a:gridCol w="723815"/>
                <a:gridCol w="540322"/>
                <a:gridCol w="629846"/>
                <a:gridCol w="450162"/>
                <a:gridCol w="539052"/>
              </a:tblGrid>
              <a:tr h="18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18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vagas no estacionamento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3.660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198,16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3.765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30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vagas adaptadas para PCD no estacionamento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70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8,78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79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274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veículos próprios (Vans e ônibus)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14,5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87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30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veículos de terceiros (Vans e ônibus)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6,25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  <a:tr h="355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Quantidade de vagas para os veículos na garagem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51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015681" y="3201580"/>
          <a:ext cx="5419725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1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19" name="CaixaDeTexto 6"/>
          <p:cNvSpPr txBox="1"/>
          <p:nvPr/>
        </p:nvSpPr>
        <p:spPr>
          <a:xfrm>
            <a:off x="2195513" y="873125"/>
            <a:ext cx="4897437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Sustentabilidade e Serviços Digitais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09761" y="1340769"/>
          <a:ext cx="532447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909761" y="4005064"/>
          <a:ext cx="5326610" cy="272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2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3" name="CaixaDeTexto 6"/>
          <p:cNvSpPr txBox="1"/>
          <p:nvPr/>
        </p:nvSpPr>
        <p:spPr>
          <a:xfrm>
            <a:off x="2051050" y="873125"/>
            <a:ext cx="4897438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475656" y="1412776"/>
          <a:ext cx="5998418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806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7" name="CaixaDeTexto 6"/>
          <p:cNvSpPr txBox="1"/>
          <p:nvPr/>
        </p:nvSpPr>
        <p:spPr>
          <a:xfrm>
            <a:off x="2124075" y="838200"/>
            <a:ext cx="4895850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2053778" y="1237552"/>
          <a:ext cx="5324475" cy="211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259632" y="3429000"/>
          <a:ext cx="6840760" cy="337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09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1" name="CaixaDeTexto 6"/>
          <p:cNvSpPr txBox="1"/>
          <p:nvPr/>
        </p:nvSpPr>
        <p:spPr>
          <a:xfrm>
            <a:off x="2051050" y="838200"/>
            <a:ext cx="4897438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695797" y="1194049"/>
          <a:ext cx="5324475" cy="211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79512" y="3397482"/>
          <a:ext cx="5256584" cy="337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508625" y="3397250"/>
          <a:ext cx="3521075" cy="3065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395"/>
                <a:gridCol w="498680"/>
              </a:tblGrid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Demandas necessárias para o </a:t>
                      </a:r>
                      <a:r>
                        <a:rPr lang="pt-BR" sz="1000" dirty="0" err="1">
                          <a:effectLst/>
                        </a:rPr>
                        <a:t>Setur</a:t>
                      </a:r>
                      <a:r>
                        <a:rPr lang="pt-BR" sz="1000" dirty="0">
                          <a:effectLst/>
                        </a:rPr>
                        <a:t> (</a:t>
                      </a:r>
                      <a:r>
                        <a:rPr lang="pt-BR" sz="1000" dirty="0" err="1">
                          <a:effectLst/>
                        </a:rPr>
                        <a:t>Mútipla</a:t>
                      </a:r>
                      <a:r>
                        <a:rPr lang="pt-BR" sz="1000" dirty="0">
                          <a:effectLst/>
                        </a:rPr>
                        <a:t> Resposta)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Divulgação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33,3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Ações para trazer voos para Natal e baratear passagens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12,1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Incentivar o turismo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Capacitação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Equipar orla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Fiscalizar os clandestinos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Abrir novos mercados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Apoiar as empresas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Estacionamento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Incentivar agente de turismo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Lombada eletrônica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Alargamento das vias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Limpeza da cidade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Melhorar segurança do morro do careca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Orientação e suporte ao crédito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NS/NR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21,2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5" name="CaixaDeTexto 6"/>
          <p:cNvSpPr txBox="1"/>
          <p:nvPr/>
        </p:nvSpPr>
        <p:spPr>
          <a:xfrm>
            <a:off x="2051050" y="838200"/>
            <a:ext cx="4897438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691680" y="1162001"/>
          <a:ext cx="5391150" cy="307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611560" y="4379168"/>
          <a:ext cx="5029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118" name="CaixaDeTexto 9"/>
          <p:cNvSpPr txBox="1"/>
          <p:nvPr/>
        </p:nvSpPr>
        <p:spPr>
          <a:xfrm>
            <a:off x="5795963" y="4367213"/>
            <a:ext cx="3240087" cy="1222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4958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40,6% dos estabelecimentos são associados a alguma entidade de classe (Patronal ou sindicato), sendo citado: ABAV (50,0%), Sindetur (16,7%), Sindicato de Receptivos (8,3%), Sindjipe (8,3%), Sindcomércio (8,3%) e Sindicato dos Guias (8,3%).</a:t>
            </a:r>
            <a:endParaRPr lang="pt-BR" altLang="pt-BR" sz="10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1138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39" name="CaixaDeTexto 6"/>
          <p:cNvSpPr txBox="1"/>
          <p:nvPr/>
        </p:nvSpPr>
        <p:spPr>
          <a:xfrm>
            <a:off x="2051050" y="838200"/>
            <a:ext cx="4897438" cy="32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Calibri" panose="020F0502020204030204" pitchFamily="34" charset="0"/>
              </a:rPr>
              <a:t>Gestão de Atividade</a:t>
            </a:r>
            <a:endParaRPr lang="pt-BR" altLang="pt-BR" sz="1400" dirty="0"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95313" y="1196975"/>
          <a:ext cx="2392363" cy="3586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3698"/>
                <a:gridCol w="498664"/>
              </a:tblGrid>
              <a:tr h="340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Equipamento de lazer que faltam na cidade (Múltipla Resposta)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Praça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24,2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Parque ao ar livre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12,1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Parque aquático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9,1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Casas de Shows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Ciclovia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Opções noturnas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Museu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Academia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Divulgar datas festivas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Eventos culturais ao longo do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Orla atrativa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Aeroporto em Natal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Teatro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Mais eventos natalinos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Melhorar acesso da cidade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Programação cultural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Zoológico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NS/NR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27,3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/>
                </a:tc>
              </a:tr>
            </a:tbl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1547664" y="4817856"/>
          <a:ext cx="3096344" cy="194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4716016" y="4817857"/>
          <a:ext cx="3168352" cy="194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3172360" y="1179377"/>
          <a:ext cx="533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2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CaixaDeTexto 6"/>
          <p:cNvSpPr txBox="1"/>
          <p:nvPr/>
        </p:nvSpPr>
        <p:spPr>
          <a:xfrm>
            <a:off x="2268538" y="1054100"/>
            <a:ext cx="45720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altLang="pt-BR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216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38" y="1557338"/>
            <a:ext cx="5429250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87" name="CaixaDeTexto 6"/>
          <p:cNvSpPr txBox="1"/>
          <p:nvPr/>
        </p:nvSpPr>
        <p:spPr>
          <a:xfrm>
            <a:off x="2195513" y="908050"/>
            <a:ext cx="45720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Perfil dos Empresários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55776" y="1410343"/>
          <a:ext cx="4472103" cy="239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621316" y="1394521"/>
          <a:ext cx="4504428" cy="240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81068" y="3896389"/>
          <a:ext cx="4446811" cy="287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616123" y="3896388"/>
          <a:ext cx="4504429" cy="287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CaixaDeTexto 6"/>
          <p:cNvSpPr txBox="1"/>
          <p:nvPr/>
        </p:nvSpPr>
        <p:spPr>
          <a:xfrm>
            <a:off x="1908175" y="8890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885950" y="1333872"/>
          <a:ext cx="5372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899138" y="4223702"/>
          <a:ext cx="5358912" cy="254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1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CaixaDeTexto 6"/>
          <p:cNvSpPr txBox="1"/>
          <p:nvPr/>
        </p:nvSpPr>
        <p:spPr>
          <a:xfrm>
            <a:off x="1835150" y="838200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89993" y="1252608"/>
          <a:ext cx="5343525" cy="275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375755" y="4149080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5234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5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036724" y="1196752"/>
          <a:ext cx="5271582" cy="266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036724" y="3933056"/>
          <a:ext cx="527158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6258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59" name="CaixaDeTexto 6"/>
          <p:cNvSpPr txBox="1"/>
          <p:nvPr/>
        </p:nvSpPr>
        <p:spPr>
          <a:xfrm>
            <a:off x="1908175" y="838200"/>
            <a:ext cx="5507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797793" y="1261864"/>
          <a:ext cx="5286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653213" y="1206500"/>
          <a:ext cx="2095500" cy="4652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950"/>
                <a:gridCol w="714541"/>
                <a:gridCol w="5060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Tipos de artesanato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Frequência absoluta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%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Madeira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111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41,3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Cerâmica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100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37,2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Bordado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100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37,2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Renda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74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27,5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Cestaria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72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26,8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Couro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67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24,9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Tecelagem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63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23,4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Bebidas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60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22,3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Metal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54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20,1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Pedra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50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18,6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Alimentos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41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15,2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Bolsas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15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5,6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Moda praia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5,2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Roupas e tecidos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10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3,7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Bijuteria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9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3,3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Camisa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7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2,6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Costura criativa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5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1,9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Crochê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5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1,9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Chaveiros personalizados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1,5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Pintura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1,5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Copo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Algodão ecológico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Vidro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Boneca personalizada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Chapéu de palha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3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1,1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Acessórios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0,7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Boné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0,7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Boneca de pano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0,7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Pedraria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0,7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Areia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Ferro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Artigos infantis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Crochê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Azulejos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Artes sublimáticos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Capim dourado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Borracha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Brinquedo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Castanha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Enxoval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Macramê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Papel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Palha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PVC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Rede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0,4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Tapete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 dirty="0">
                          <a:effectLst/>
                        </a:rPr>
                        <a:t>0,4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330325" y="5972175"/>
          <a:ext cx="6481763" cy="722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313"/>
                <a:gridCol w="1076295"/>
                <a:gridCol w="1133894"/>
                <a:gridCol w="1204659"/>
                <a:gridCol w="910078"/>
                <a:gridCol w="796523"/>
              </a:tblGrid>
              <a:tr h="180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Estatística descritiva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Mínimo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Máximo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Mediana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</a:tr>
              <a:tr h="180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permanentes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580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</a:tr>
              <a:tr h="180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Empregos temporários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1,42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158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</a:tr>
              <a:tr h="180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Número de colaboradores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>
                          <a:effectLst/>
                        </a:rPr>
                        <a:t>2,57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>
                          <a:effectLst/>
                        </a:rPr>
                        <a:t>738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 anchor="ctr"/>
                </a:tc>
              </a:tr>
            </a:tbl>
          </a:graphicData>
        </a:graphic>
      </p:graphicFrame>
      <p:sp>
        <p:nvSpPr>
          <p:cNvPr id="96492" name="CaixaDeTexto 8"/>
          <p:cNvSpPr txBox="1"/>
          <p:nvPr/>
        </p:nvSpPr>
        <p:spPr>
          <a:xfrm>
            <a:off x="2825750" y="5546725"/>
            <a:ext cx="31146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Geração de emprego</a:t>
            </a:r>
            <a:endParaRPr lang="pt-BR" altLang="pt-BR" sz="1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728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3" name="CaixaDeTexto 6"/>
          <p:cNvSpPr txBox="1"/>
          <p:nvPr/>
        </p:nvSpPr>
        <p:spPr>
          <a:xfrm>
            <a:off x="1835150" y="838200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Empreendimento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975706" y="1268760"/>
          <a:ext cx="5372100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975705" y="4005064"/>
          <a:ext cx="5372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30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07" name="CaixaDeTexto 6"/>
          <p:cNvSpPr txBox="1"/>
          <p:nvPr/>
        </p:nvSpPr>
        <p:spPr>
          <a:xfrm>
            <a:off x="1817688" y="83661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Cadastro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251520" y="1303173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51520" y="3789040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5040051" y="1303174"/>
          <a:ext cx="3996445" cy="159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5040051" y="2923268"/>
          <a:ext cx="3996445" cy="172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5040051" y="4676772"/>
          <a:ext cx="3996445" cy="180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0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1" name="CaixaDeTexto 6"/>
          <p:cNvSpPr txBox="1"/>
          <p:nvPr/>
        </p:nvSpPr>
        <p:spPr>
          <a:xfrm>
            <a:off x="1817688" y="83661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867851" y="1299834"/>
          <a:ext cx="54082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1868007" y="4120745"/>
          <a:ext cx="5417185" cy="264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9" name="CaixaDeTexto 6"/>
          <p:cNvSpPr txBox="1"/>
          <p:nvPr/>
        </p:nvSpPr>
        <p:spPr>
          <a:xfrm>
            <a:off x="1817688" y="83661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Idiomas e Sustentabilidade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960936" y="1295559"/>
          <a:ext cx="5365115" cy="249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1601925" y="3933056"/>
          <a:ext cx="6066419" cy="283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2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7" name="CaixaDeTexto 6"/>
          <p:cNvSpPr txBox="1"/>
          <p:nvPr/>
        </p:nvSpPr>
        <p:spPr>
          <a:xfrm>
            <a:off x="1817688" y="83661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323528" y="1276984"/>
          <a:ext cx="4572508" cy="524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5004048" y="1282960"/>
          <a:ext cx="3960440" cy="524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474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5" name="CaixaDeTexto 6"/>
          <p:cNvSpPr txBox="1"/>
          <p:nvPr/>
        </p:nvSpPr>
        <p:spPr>
          <a:xfrm>
            <a:off x="1817688" y="83661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8825" y="1234004"/>
          <a:ext cx="4844750" cy="537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87900" y="1279525"/>
          <a:ext cx="4327525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9850"/>
                <a:gridCol w="347675"/>
              </a:tblGrid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Demandas necessárias - </a:t>
                      </a:r>
                      <a:r>
                        <a:rPr lang="pt-BR" sz="700" dirty="0" err="1">
                          <a:effectLst/>
                        </a:rPr>
                        <a:t>Setur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%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Divulgação do turismo local / Divulgar o artesanato local / Divulgação do Centro de Turismo e Villarte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50,4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Melhorar infraestrutura e segurança da cidade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13,2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Investir no turismo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4,9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Oferecer cursos de capacitações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Oferecer linha de crédito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3,0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Baixar as passagens aéreas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Parcerias com agências de turismo e guias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Atrair turistas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Local fixo para atendimento ao turista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Realizar Citytour pela cidade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1,1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Logística e distribuição dos produtos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Aluguel de acessíveis de pontos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Melhoria da orla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Promover ações culturais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Orientação de vendas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Apoio da prefeitura aos artesanais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Apoio dos órgãos públicos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Circulação de ônibus de turismo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Criar plataformas digitais para a venda de produtos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Divulgação de artesanatos no local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Cursos de idiomas para os artesãos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Dar apoio ao artesão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Desenvolvimento do Turismo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Exposição dos artesanatos em pontos turísticos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Facilidade para carteira do artesão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Realizar eventos culturais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Oferecer rota de turismo nos polos de artesanatos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Realizar feiras e congressos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Cursos digitais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Oferecer informativos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Investimento em ônibus/Melhorando a mobilidade da cidade/Paradas de ônibus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Mais lazer e eventos na feirinha de Ponta Negra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Melhorar o acesso do aeroporto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Ônibus de turismo passando no mercado.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0,4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>
                          <a:effectLst/>
                        </a:rPr>
                        <a:t>NS/NR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700" dirty="0">
                          <a:effectLst/>
                        </a:rPr>
                        <a:t>9,0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8" marR="30988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522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90488"/>
            <a:ext cx="74771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3" name="CaixaDeTexto 6"/>
          <p:cNvSpPr txBox="1"/>
          <p:nvPr/>
        </p:nvSpPr>
        <p:spPr>
          <a:xfrm>
            <a:off x="1817688" y="836613"/>
            <a:ext cx="5508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Gestão de Atividade</a:t>
            </a:r>
            <a:endParaRPr lang="pt-BR" altLang="pt-BR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1767129" y="1258439"/>
          <a:ext cx="5391150" cy="303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683568" y="4418462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526" name="CaixaDeTexto 8"/>
          <p:cNvSpPr txBox="1"/>
          <p:nvPr/>
        </p:nvSpPr>
        <p:spPr>
          <a:xfrm>
            <a:off x="5508625" y="4418013"/>
            <a:ext cx="3384550" cy="1222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4958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  <a:cs typeface="Calibri" panose="020F0502020204030204" pitchFamily="34" charset="0"/>
              </a:rPr>
              <a:t>3,3% dos estabelecimentos são associados a alguma entidade de classe (Patronal ou sindicato), sendo citado: Asectur, Sindicato do comerciário, Amba, Associação de Mulheres do Santa Catarina, Associação Mãos que criam e Associação do Forte.</a:t>
            </a:r>
            <a:endParaRPr lang="pt-BR" altLang="pt-BR" sz="10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21109</Words>
  <Application>WPS Presentation</Application>
  <PresentationFormat>Apresentação na tela (4:3)</PresentationFormat>
  <Paragraphs>3438</Paragraphs>
  <Slides>116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116</vt:i4>
      </vt:variant>
    </vt:vector>
  </HeadingPairs>
  <TitlesOfParts>
    <vt:vector size="127" baseType="lpstr">
      <vt:lpstr>Arial</vt:lpstr>
      <vt:lpstr>SimSun</vt:lpstr>
      <vt:lpstr>Wingdings</vt:lpstr>
      <vt:lpstr>Calibri</vt:lpstr>
      <vt:lpstr>Aharoni</vt:lpstr>
      <vt:lpstr>Segoe Print</vt:lpstr>
      <vt:lpstr>Times New Roman</vt:lpstr>
      <vt:lpstr>Arial Narrow</vt:lpstr>
      <vt:lpstr>Microsoft YaHei</vt:lpstr>
      <vt:lpstr>Arial Unicode MS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Luiza Rocha</dc:creator>
  <cp:lastModifiedBy>rosa.andrade</cp:lastModifiedBy>
  <cp:revision>145</cp:revision>
  <dcterms:created xsi:type="dcterms:W3CDTF">2012-01-13T18:24:23Z</dcterms:created>
  <dcterms:modified xsi:type="dcterms:W3CDTF">2023-06-14T13:38:13Z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BF0B57A18714424CB71AC154A50844AC</vt:lpwstr>
  </property>
  <property fmtid="{D5CDD505-2E9C-101B-9397-08002B2CF9AE}" pid="3" name="KSOProductBuildVer">
    <vt:lpwstr>1046-11.2.0.11537</vt:lpwstr>
  </property>
</Properties>
</file>